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01" r:id="rId3"/>
    <p:sldId id="302" r:id="rId4"/>
    <p:sldId id="294" r:id="rId5"/>
    <p:sldId id="295" r:id="rId6"/>
    <p:sldId id="296" r:id="rId7"/>
    <p:sldId id="297" r:id="rId8"/>
    <p:sldId id="292" r:id="rId9"/>
    <p:sldId id="303" r:id="rId10"/>
    <p:sldId id="304" r:id="rId11"/>
    <p:sldId id="306" r:id="rId12"/>
    <p:sldId id="307" r:id="rId13"/>
    <p:sldId id="308" r:id="rId14"/>
    <p:sldId id="309" r:id="rId15"/>
    <p:sldId id="311" r:id="rId16"/>
    <p:sldId id="310" r:id="rId17"/>
    <p:sldId id="312" r:id="rId18"/>
    <p:sldId id="313" r:id="rId19"/>
    <p:sldId id="314" r:id="rId20"/>
    <p:sldId id="316" r:id="rId21"/>
    <p:sldId id="317" r:id="rId22"/>
    <p:sldId id="280" r:id="rId23"/>
    <p:sldId id="31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3A2"/>
    <a:srgbClr val="FF0000"/>
    <a:srgbClr val="FFFFFF"/>
    <a:srgbClr val="000000"/>
    <a:srgbClr val="3A3A3A"/>
    <a:srgbClr val="1D1D1D"/>
    <a:srgbClr val="DDD9C3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3852" autoAdjust="0"/>
  </p:normalViewPr>
  <p:slideViewPr>
    <p:cSldViewPr>
      <p:cViewPr>
        <p:scale>
          <a:sx n="100" d="100"/>
          <a:sy n="100" d="100"/>
        </p:scale>
        <p:origin x="498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Abstract: </a:t>
            </a:r>
            <a:r>
              <a:rPr lang="en-US" dirty="0" smtClean="0"/>
              <a:t>In classical cryptography, one of the most important properties of hash functions is collision-resistance. We explain why collision-resistance is (often) not a sufficient requirement in the post-quantum setting, and present an alternative, the collapsing-property. We discuss the security of </a:t>
            </a:r>
            <a:r>
              <a:rPr lang="en-US" dirty="0" err="1" smtClean="0"/>
              <a:t>Merkle</a:t>
            </a:r>
            <a:r>
              <a:rPr lang="en-US" dirty="0" smtClean="0"/>
              <a:t>-</a:t>
            </a:r>
            <a:r>
              <a:rPr lang="en-US" dirty="0" err="1" smtClean="0"/>
              <a:t>Damgård</a:t>
            </a:r>
            <a:r>
              <a:rPr lang="en-US" dirty="0" smtClean="0"/>
              <a:t>-hashes (e.g., SHA2) and sponge-based hashes (e.g., SHA3): under which conditions are they collapsing? Finally, we study the "</a:t>
            </a:r>
            <a:r>
              <a:rPr lang="en-US" dirty="0" err="1" smtClean="0"/>
              <a:t>indifferentiability</a:t>
            </a:r>
            <a:r>
              <a:rPr lang="en-US" dirty="0" smtClean="0"/>
              <a:t>" of the sponge-construction (on which classical proofs are based), and present ongoing work for showing that the sponge-construction is not </a:t>
            </a:r>
            <a:r>
              <a:rPr lang="en-US" dirty="0" err="1" smtClean="0"/>
              <a:t>indifferentiable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Indifferentiability</a:t>
            </a:r>
            <a:r>
              <a:rPr lang="en-US" dirty="0" smtClean="0"/>
              <a:t> of sponges:</a:t>
            </a:r>
          </a:p>
          <a:p>
            <a:r>
              <a:rPr lang="en-US" dirty="0" err="1" smtClean="0"/>
              <a:t>Bertoni</a:t>
            </a:r>
            <a:r>
              <a:rPr lang="en-US" dirty="0" smtClean="0"/>
              <a:t>, </a:t>
            </a:r>
            <a:r>
              <a:rPr lang="en-US" dirty="0" err="1" smtClean="0"/>
              <a:t>Daemen</a:t>
            </a:r>
            <a:r>
              <a:rPr lang="en-US" dirty="0" smtClean="0"/>
              <a:t>, </a:t>
            </a:r>
            <a:r>
              <a:rPr lang="en-US" dirty="0" err="1" smtClean="0"/>
              <a:t>Peeters</a:t>
            </a:r>
            <a:r>
              <a:rPr lang="en-US" dirty="0" smtClean="0"/>
              <a:t>, van </a:t>
            </a:r>
            <a:r>
              <a:rPr lang="en-US" dirty="0" err="1" smtClean="0"/>
              <a:t>Assche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smtClean="0"/>
              <a:t>On the </a:t>
            </a:r>
            <a:r>
              <a:rPr lang="en-US" dirty="0" err="1" smtClean="0"/>
              <a:t>Indifferentiability</a:t>
            </a:r>
            <a:r>
              <a:rPr lang="en-US" dirty="0" smtClean="0"/>
              <a:t> of the Sponge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8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5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5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Attack in:</a:t>
            </a:r>
            <a:endParaRPr lang="en-US" baseline="0" dirty="0" smtClean="0"/>
          </a:p>
          <a:p>
            <a:r>
              <a:rPr lang="en-US" baseline="0" dirty="0" smtClean="0"/>
              <a:t>Unruh, Computationally binding quantum commitments, </a:t>
            </a:r>
            <a:r>
              <a:rPr lang="en-US" baseline="0" dirty="0" err="1" smtClean="0"/>
              <a:t>Eurocrypt</a:t>
            </a:r>
            <a:r>
              <a:rPr lang="en-US" baseline="0" dirty="0" smtClean="0"/>
              <a:t> 2016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6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 in:</a:t>
            </a:r>
          </a:p>
          <a:p>
            <a:r>
              <a:rPr lang="en-US" baseline="0" dirty="0" smtClean="0"/>
              <a:t>Unruh, Computationally binding quantum commitments, </a:t>
            </a:r>
            <a:r>
              <a:rPr lang="en-US" baseline="0" dirty="0" err="1" smtClean="0"/>
              <a:t>Eurocrypt</a:t>
            </a:r>
            <a:r>
              <a:rPr lang="en-US" baseline="0" dirty="0" smtClean="0"/>
              <a:t> 2016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28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 functions are collapsing: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Unruh, Computationally binding quantum commitments, </a:t>
            </a:r>
            <a:r>
              <a:rPr lang="en-US" baseline="0" dirty="0" err="1" smtClean="0"/>
              <a:t>Eurocrypt</a:t>
            </a:r>
            <a:r>
              <a:rPr lang="en-US" baseline="0" dirty="0" smtClean="0"/>
              <a:t> 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Random functions are collision-resistant: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Zhandry</a:t>
            </a:r>
            <a:r>
              <a:rPr lang="en-US" baseline="0" dirty="0" smtClean="0"/>
              <a:t>, A note on the quantum collision and set equality problems, QIC, 2015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86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Merkle-Damg</a:t>
            </a:r>
            <a:r>
              <a:rPr lang="en-US" sz="1200" dirty="0" err="1" smtClean="0"/>
              <a:t>ård</a:t>
            </a:r>
            <a:r>
              <a:rPr lang="en-US" sz="1200" dirty="0" smtClean="0"/>
              <a:t> is collapsing:</a:t>
            </a:r>
          </a:p>
          <a:p>
            <a:r>
              <a:rPr lang="en-US" sz="1200" dirty="0" smtClean="0"/>
              <a:t>Unruh, Collapse-binding quantum commitments without random oracles, </a:t>
            </a:r>
            <a:r>
              <a:rPr lang="en-US" sz="1200" dirty="0" err="1" smtClean="0"/>
              <a:t>Asiacrypt</a:t>
            </a:r>
            <a:r>
              <a:rPr lang="en-US" sz="1200" dirty="0" smtClean="0"/>
              <a:t>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93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 functions are collapsing: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Unruh, Computationally binding quantum commitments, </a:t>
            </a:r>
            <a:r>
              <a:rPr lang="en-US" baseline="0" dirty="0" err="1" smtClean="0"/>
              <a:t>Eurocrypt</a:t>
            </a:r>
            <a:r>
              <a:rPr lang="en-US" baseline="0" dirty="0" smtClean="0"/>
              <a:t> 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Random functions are collision-resistant: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Zhandry</a:t>
            </a:r>
            <a:r>
              <a:rPr lang="en-US" baseline="0" dirty="0" smtClean="0"/>
              <a:t>, A note on the quantum collision and set equality problems, QIC, 2015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79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Sponges</a:t>
            </a:r>
            <a:r>
              <a:rPr lang="en-US" baseline="0" dirty="0" smtClean="0"/>
              <a:t> are collapsing:</a:t>
            </a:r>
          </a:p>
          <a:p>
            <a:r>
              <a:rPr lang="en-US" baseline="0" dirty="0" smtClean="0"/>
              <a:t>Unruh, Collapsing sponges: Post-quantum security of the sponge construction, </a:t>
            </a:r>
            <a:r>
              <a:rPr lang="en-US" baseline="0" dirty="0" err="1" smtClean="0"/>
              <a:t>Eprint</a:t>
            </a:r>
            <a:r>
              <a:rPr lang="en-US" baseline="0" dirty="0" smtClean="0"/>
              <a:t> 2016</a:t>
            </a:r>
          </a:p>
          <a:p>
            <a:r>
              <a:rPr lang="en-US" dirty="0" err="1" smtClean="0"/>
              <a:t>Czajkowski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smtClean="0"/>
              <a:t>Groot </a:t>
            </a:r>
            <a:r>
              <a:rPr lang="en-US" dirty="0" err="1" smtClean="0"/>
              <a:t>Bruinderink</a:t>
            </a:r>
            <a:r>
              <a:rPr lang="en-US" dirty="0" smtClean="0"/>
              <a:t>, </a:t>
            </a:r>
            <a:r>
              <a:rPr lang="en-US" dirty="0" err="1" smtClean="0"/>
              <a:t>Hülsing</a:t>
            </a:r>
            <a:r>
              <a:rPr lang="en-US" dirty="0" smtClean="0"/>
              <a:t>, </a:t>
            </a:r>
            <a:r>
              <a:rPr lang="en-US" dirty="0" err="1" smtClean="0"/>
              <a:t>Schaffner</a:t>
            </a:r>
            <a:r>
              <a:rPr lang="en-US" dirty="0" smtClean="0"/>
              <a:t>, Quantum preimage, 2nd-preimage, and collision resistance of SHA3, </a:t>
            </a:r>
            <a:r>
              <a:rPr lang="en-US" dirty="0" err="1" smtClean="0"/>
              <a:t>Eprint</a:t>
            </a:r>
            <a:r>
              <a:rPr lang="en-US" dirty="0" smtClean="0"/>
              <a:t> 2016</a:t>
            </a:r>
          </a:p>
          <a:p>
            <a:endParaRPr lang="en-US" dirty="0" smtClean="0"/>
          </a:p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Post-quantum secure hashes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3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g"/><Relationship Id="rId7" Type="http://schemas.openxmlformats.org/officeDocument/2006/relationships/image" Target="../media/image51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jpeg"/><Relationship Id="rId4" Type="http://schemas.openxmlformats.org/officeDocument/2006/relationships/image" Target="../media/image4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postdoc-vqc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534400" cy="3048000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/>
              <a:t>Post-quantum </a:t>
            </a:r>
            <a:r>
              <a:rPr lang="en-US" sz="4000" dirty="0" smtClean="0"/>
              <a:t>security</a:t>
            </a:r>
            <a:br>
              <a:rPr lang="en-US" sz="4000" dirty="0" smtClean="0"/>
            </a:br>
            <a:r>
              <a:rPr lang="en-US" sz="4000" dirty="0" smtClean="0"/>
              <a:t>of </a:t>
            </a:r>
            <a:r>
              <a:rPr lang="en-US" sz="4000" dirty="0"/>
              <a:t>hash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1318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Dominique Unruh</a:t>
            </a:r>
          </a:p>
          <a:p>
            <a:pPr algn="l"/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hashes constructed?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78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 small building block: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800" dirty="0" smtClean="0"/>
              <a:t>Checked by cryptanalysis</a:t>
            </a:r>
          </a:p>
          <a:p>
            <a:r>
              <a:rPr lang="en-US" sz="2800" dirty="0" smtClean="0"/>
              <a:t>Assumed ideal (e.g., random oracle)</a:t>
            </a:r>
          </a:p>
          <a:p>
            <a:endParaRPr lang="en-US" sz="700" dirty="0" smtClean="0"/>
          </a:p>
          <a:p>
            <a:pPr marL="0" indent="0">
              <a:buNone/>
            </a:pPr>
            <a:r>
              <a:rPr lang="en-US" b="1" dirty="0" smtClean="0"/>
              <a:t>An iterative construction: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 smtClean="0"/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With security proof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23726" y="2133600"/>
            <a:ext cx="2633874" cy="685800"/>
            <a:chOff x="5694854" y="3505200"/>
            <a:chExt cx="2633874" cy="685800"/>
          </a:xfrm>
        </p:grpSpPr>
        <p:sp>
          <p:nvSpPr>
            <p:cNvPr id="14" name="Rounded Rectangle 13"/>
            <p:cNvSpPr/>
            <p:nvPr/>
          </p:nvSpPr>
          <p:spPr>
            <a:xfrm>
              <a:off x="6784582" y="3581400"/>
              <a:ext cx="457200" cy="533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327382" y="3855572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694854" y="3544669"/>
              <a:ext cx="6386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/>
                <a:t>f</a:t>
              </a:r>
              <a:r>
                <a:rPr lang="en-US" dirty="0" smtClean="0"/>
                <a:t>ixed</a:t>
              </a:r>
              <a:br>
                <a:rPr lang="en-US" dirty="0" smtClean="0"/>
              </a:br>
              <a:r>
                <a:rPr lang="en-US" dirty="0" err="1" smtClean="0"/>
                <a:t>len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7239998" y="3855572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690092" y="3505200"/>
              <a:ext cx="6386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ixed</a:t>
              </a:r>
              <a:br>
                <a:rPr lang="en-US" dirty="0" smtClean="0"/>
              </a:br>
              <a:r>
                <a:rPr lang="en-US" dirty="0" err="1" smtClean="0"/>
                <a:t>len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343400" y="2064603"/>
            <a:ext cx="3211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Compression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Block function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914400" y="2064603"/>
            <a:ext cx="2895600" cy="830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7200" y="4093780"/>
            <a:ext cx="8001000" cy="0"/>
          </a:xfrm>
          <a:prstGeom prst="line">
            <a:avLst/>
          </a:prstGeom>
          <a:ln w="635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099074" y="4992477"/>
            <a:ext cx="2517908" cy="447493"/>
            <a:chOff x="1058484" y="4015894"/>
            <a:chExt cx="6793424" cy="1384599"/>
          </a:xfrm>
        </p:grpSpPr>
        <p:sp>
          <p:nvSpPr>
            <p:cNvPr id="37" name="Rectangle 36"/>
            <p:cNvSpPr/>
            <p:nvPr/>
          </p:nvSpPr>
          <p:spPr>
            <a:xfrm>
              <a:off x="1929266" y="4015894"/>
              <a:ext cx="855708" cy="972094"/>
            </a:xfrm>
            <a:prstGeom prst="rect">
              <a:avLst/>
            </a:prstGeom>
            <a:solidFill>
              <a:srgbClr val="FAFAF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 sz="4400" dirty="0">
                <a:solidFill>
                  <a:prstClr val="black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058484" y="4242564"/>
              <a:ext cx="8655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1641538" y="4761864"/>
              <a:ext cx="290286" cy="638629"/>
            </a:xfrm>
            <a:custGeom>
              <a:avLst/>
              <a:gdLst>
                <a:gd name="connsiteX0" fmla="*/ 290286 w 290286"/>
                <a:gd name="connsiteY0" fmla="*/ 0 h 638629"/>
                <a:gd name="connsiteX1" fmla="*/ 0 w 290286"/>
                <a:gd name="connsiteY1" fmla="*/ 0 h 638629"/>
                <a:gd name="connsiteX2" fmla="*/ 0 w 290286"/>
                <a:gd name="connsiteY2" fmla="*/ 638629 h 63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286" h="638629">
                  <a:moveTo>
                    <a:pt x="290286" y="0"/>
                  </a:moveTo>
                  <a:lnTo>
                    <a:pt x="0" y="0"/>
                  </a:lnTo>
                  <a:lnTo>
                    <a:pt x="0" y="638629"/>
                  </a:ln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38968" y="4015894"/>
              <a:ext cx="853055" cy="972094"/>
            </a:xfrm>
            <a:prstGeom prst="rect">
              <a:avLst/>
            </a:prstGeom>
            <a:solidFill>
              <a:srgbClr val="FAFAF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 sz="4400" dirty="0">
                <a:solidFill>
                  <a:prstClr val="black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791884" y="4242564"/>
              <a:ext cx="6418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reeform 41"/>
            <p:cNvSpPr/>
            <p:nvPr/>
          </p:nvSpPr>
          <p:spPr>
            <a:xfrm>
              <a:off x="3151240" y="4761864"/>
              <a:ext cx="290286" cy="638629"/>
            </a:xfrm>
            <a:custGeom>
              <a:avLst/>
              <a:gdLst>
                <a:gd name="connsiteX0" fmla="*/ 290286 w 290286"/>
                <a:gd name="connsiteY0" fmla="*/ 0 h 638629"/>
                <a:gd name="connsiteX1" fmla="*/ 0 w 290286"/>
                <a:gd name="connsiteY1" fmla="*/ 0 h 638629"/>
                <a:gd name="connsiteX2" fmla="*/ 0 w 290286"/>
                <a:gd name="connsiteY2" fmla="*/ 638629 h 63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286" h="638629">
                  <a:moveTo>
                    <a:pt x="290286" y="0"/>
                  </a:moveTo>
                  <a:lnTo>
                    <a:pt x="0" y="0"/>
                  </a:lnTo>
                  <a:lnTo>
                    <a:pt x="0" y="638629"/>
                  </a:ln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944043" y="4015894"/>
              <a:ext cx="839050" cy="972094"/>
            </a:xfrm>
            <a:prstGeom prst="rect">
              <a:avLst/>
            </a:prstGeom>
            <a:solidFill>
              <a:srgbClr val="FAFAF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 sz="4400" dirty="0">
                <a:solidFill>
                  <a:prstClr val="black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296959" y="4242564"/>
              <a:ext cx="6418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reeform 44"/>
            <p:cNvSpPr/>
            <p:nvPr/>
          </p:nvSpPr>
          <p:spPr>
            <a:xfrm>
              <a:off x="4656315" y="4761864"/>
              <a:ext cx="290286" cy="638629"/>
            </a:xfrm>
            <a:custGeom>
              <a:avLst/>
              <a:gdLst>
                <a:gd name="connsiteX0" fmla="*/ 290286 w 290286"/>
                <a:gd name="connsiteY0" fmla="*/ 0 h 638629"/>
                <a:gd name="connsiteX1" fmla="*/ 0 w 290286"/>
                <a:gd name="connsiteY1" fmla="*/ 0 h 638629"/>
                <a:gd name="connsiteX2" fmla="*/ 0 w 290286"/>
                <a:gd name="connsiteY2" fmla="*/ 638629 h 63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286" h="638629">
                  <a:moveTo>
                    <a:pt x="290286" y="0"/>
                  </a:moveTo>
                  <a:lnTo>
                    <a:pt x="0" y="0"/>
                  </a:lnTo>
                  <a:lnTo>
                    <a:pt x="0" y="638629"/>
                  </a:ln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24044" y="4015894"/>
              <a:ext cx="840378" cy="972094"/>
            </a:xfrm>
            <a:prstGeom prst="rect">
              <a:avLst/>
            </a:prstGeom>
            <a:solidFill>
              <a:srgbClr val="FAFAF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 sz="4400" dirty="0">
                <a:solidFill>
                  <a:prstClr val="black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776960" y="4242564"/>
              <a:ext cx="6418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47"/>
            <p:cNvSpPr/>
            <p:nvPr/>
          </p:nvSpPr>
          <p:spPr>
            <a:xfrm>
              <a:off x="6136316" y="4761864"/>
              <a:ext cx="290286" cy="638629"/>
            </a:xfrm>
            <a:custGeom>
              <a:avLst/>
              <a:gdLst>
                <a:gd name="connsiteX0" fmla="*/ 290286 w 290286"/>
                <a:gd name="connsiteY0" fmla="*/ 0 h 638629"/>
                <a:gd name="connsiteX1" fmla="*/ 0 w 290286"/>
                <a:gd name="connsiteY1" fmla="*/ 0 h 638629"/>
                <a:gd name="connsiteX2" fmla="*/ 0 w 290286"/>
                <a:gd name="connsiteY2" fmla="*/ 638629 h 63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286" h="638629">
                  <a:moveTo>
                    <a:pt x="290286" y="0"/>
                  </a:moveTo>
                  <a:lnTo>
                    <a:pt x="0" y="0"/>
                  </a:lnTo>
                  <a:lnTo>
                    <a:pt x="0" y="638629"/>
                  </a:ln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7264422" y="4251373"/>
              <a:ext cx="58748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914400" y="4807803"/>
            <a:ext cx="2895600" cy="830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97750" y="4793490"/>
            <a:ext cx="4111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Merkle-Damgård</a:t>
            </a:r>
            <a:r>
              <a:rPr lang="en-US" sz="2400" dirty="0" smtClean="0"/>
              <a:t> (e.g., SHA2)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Sponge (e.g., SHA3)</a:t>
            </a:r>
          </a:p>
        </p:txBody>
      </p:sp>
    </p:spTree>
    <p:extLst>
      <p:ext uri="{BB962C8B-B14F-4D97-AF65-F5344CB8AC3E}">
        <p14:creationId xmlns:p14="http://schemas.microsoft.com/office/powerpoint/2010/main" val="214252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</a:t>
            </a:r>
            <a:r>
              <a:rPr lang="en-US" sz="3200" dirty="0" err="1"/>
              <a:t>Merkle-Damgård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Building block:</a:t>
            </a:r>
            <a:r>
              <a:rPr lang="en-US" dirty="0" smtClean="0"/>
              <a:t> Compression function</a:t>
            </a:r>
          </a:p>
          <a:p>
            <a:pPr marL="0" indent="0">
              <a:buNone/>
            </a:pPr>
            <a:endParaRPr lang="en-US" sz="6600" dirty="0"/>
          </a:p>
          <a:p>
            <a:r>
              <a:rPr lang="en-US" dirty="0" smtClean="0"/>
              <a:t>Idealized: random function</a:t>
            </a:r>
          </a:p>
          <a:p>
            <a:r>
              <a:rPr lang="en-US" dirty="0" smtClean="0"/>
              <a:t>Random functions are </a:t>
            </a:r>
            <a:br>
              <a:rPr lang="en-US" dirty="0" smtClean="0"/>
            </a:br>
            <a:r>
              <a:rPr lang="en-US" dirty="0" smtClean="0"/>
              <a:t>	collision-resistant / collapsing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We can assume </a:t>
            </a:r>
            <a:r>
              <a:rPr lang="en-US" b="1" dirty="0" smtClean="0"/>
              <a:t>f</a:t>
            </a:r>
            <a:r>
              <a:rPr lang="en-US" dirty="0" smtClean="0"/>
              <a:t> to be collapsing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36006" y="2590800"/>
            <a:ext cx="3307394" cy="533400"/>
            <a:chOff x="5273135" y="3581400"/>
            <a:chExt cx="3307394" cy="533400"/>
          </a:xfrm>
        </p:grpSpPr>
        <p:sp>
          <p:nvSpPr>
            <p:cNvPr id="7" name="Rounded Rectangle 6"/>
            <p:cNvSpPr/>
            <p:nvPr/>
          </p:nvSpPr>
          <p:spPr>
            <a:xfrm>
              <a:off x="6784582" y="3581400"/>
              <a:ext cx="457200" cy="533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327382" y="3855572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273135" y="3591910"/>
                  <a:ext cx="106035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14:m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/>
                    <a:t> bits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3135" y="3591910"/>
                  <a:ext cx="1060355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575" t="-10667" r="-8621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7239998" y="3855572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690092" y="3591910"/>
                  <a:ext cx="89043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/>
                    <a:t> bits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0092" y="3591910"/>
                  <a:ext cx="890437" cy="461665"/>
                </a:xfrm>
                <a:prstGeom prst="rect">
                  <a:avLst/>
                </a:prstGeom>
                <a:blipFill>
                  <a:blip r:embed="rId4"/>
                  <a:stretch>
                    <a:fillRect t="-10667" r="-9524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472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</a:t>
            </a:r>
            <a:r>
              <a:rPr lang="en-US" sz="3200" dirty="0" err="1" smtClean="0"/>
              <a:t>Merkle-Damgård</a:t>
            </a:r>
            <a:r>
              <a:rPr lang="en-US" sz="3200" dirty="0" smtClean="0"/>
              <a:t> (II)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MD-construction: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 smtClean="0"/>
                  <a:t>To show:</a:t>
                </a:r>
              </a:p>
              <a:p>
                <a:pPr marL="0" indent="0">
                  <a:buNone/>
                </a:pPr>
                <a:r>
                  <a:rPr lang="en-US" dirty="0" smtClean="0"/>
                  <a:t>Measuring: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h𝑎𝑠h</m:t>
                    </m:r>
                  </m:oMath>
                </a14:m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	is indistinguishable from</a:t>
                </a:r>
                <a:br>
                  <a:rPr lang="en-US" dirty="0" smtClean="0"/>
                </a:br>
                <a:r>
                  <a:rPr lang="en-US" dirty="0" smtClean="0"/>
                  <a:t>measuring: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>
                <a:blip r:embed="rId3"/>
                <a:stretch>
                  <a:fillRect l="-1852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12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271376" y="2438400"/>
            <a:ext cx="6674238" cy="1259503"/>
            <a:chOff x="743070" y="2590800"/>
            <a:chExt cx="6674238" cy="12595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43070" y="2619375"/>
                  <a:ext cx="47109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𝑖𝑣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070" y="2619375"/>
                  <a:ext cx="471091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" name="Group 24"/>
            <p:cNvGrpSpPr/>
            <p:nvPr/>
          </p:nvGrpSpPr>
          <p:grpSpPr>
            <a:xfrm>
              <a:off x="1120728" y="2590800"/>
              <a:ext cx="1012872" cy="1259503"/>
              <a:chOff x="1120728" y="2590800"/>
              <a:chExt cx="1012872" cy="125950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1676400" y="2590800"/>
                <a:ext cx="4572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f</a:t>
                </a:r>
                <a:endPara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1129862" y="2819400"/>
                <a:ext cx="546538" cy="0"/>
              </a:xfrm>
              <a:prstGeom prst="straightConnector1">
                <a:avLst/>
              </a:prstGeom>
              <a:ln w="38100">
                <a:solidFill>
                  <a:srgbClr val="2D63A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reeform 22"/>
              <p:cNvSpPr/>
              <p:nvPr/>
            </p:nvSpPr>
            <p:spPr>
              <a:xfrm>
                <a:off x="1376855" y="3121572"/>
                <a:ext cx="294290" cy="376883"/>
              </a:xfrm>
              <a:custGeom>
                <a:avLst/>
                <a:gdLst>
                  <a:gd name="connsiteX0" fmla="*/ 294290 w 294290"/>
                  <a:gd name="connsiteY0" fmla="*/ 0 h 451945"/>
                  <a:gd name="connsiteX1" fmla="*/ 0 w 294290"/>
                  <a:gd name="connsiteY1" fmla="*/ 0 h 451945"/>
                  <a:gd name="connsiteX2" fmla="*/ 10511 w 294290"/>
                  <a:gd name="connsiteY2" fmla="*/ 451945 h 451945"/>
                  <a:gd name="connsiteX0" fmla="*/ 294290 w 294290"/>
                  <a:gd name="connsiteY0" fmla="*/ 0 h 376883"/>
                  <a:gd name="connsiteX1" fmla="*/ 0 w 294290"/>
                  <a:gd name="connsiteY1" fmla="*/ 0 h 376883"/>
                  <a:gd name="connsiteX2" fmla="*/ 3687 w 294290"/>
                  <a:gd name="connsiteY2" fmla="*/ 376883 h 37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290" h="376883">
                    <a:moveTo>
                      <a:pt x="294290" y="0"/>
                    </a:moveTo>
                    <a:lnTo>
                      <a:pt x="0" y="0"/>
                    </a:lnTo>
                    <a:lnTo>
                      <a:pt x="3687" y="376883"/>
                    </a:lnTo>
                  </a:path>
                </a:pathLst>
              </a:custGeom>
              <a:noFill/>
              <a:ln w="38100">
                <a:solidFill>
                  <a:srgbClr val="2D63A2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20728" y="3450193"/>
                    <a:ext cx="57086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0728" y="3450193"/>
                    <a:ext cx="570862" cy="40011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6" name="Group 25"/>
            <p:cNvGrpSpPr/>
            <p:nvPr/>
          </p:nvGrpSpPr>
          <p:grpSpPr>
            <a:xfrm>
              <a:off x="2124145" y="2590800"/>
              <a:ext cx="1013193" cy="1259503"/>
              <a:chOff x="1120407" y="2590800"/>
              <a:chExt cx="1013193" cy="1259503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1676400" y="2590800"/>
                <a:ext cx="4572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f</a:t>
                </a:r>
                <a:endPara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>
                <a:off x="1129862" y="2819400"/>
                <a:ext cx="546538" cy="0"/>
              </a:xfrm>
              <a:prstGeom prst="straightConnector1">
                <a:avLst/>
              </a:prstGeom>
              <a:ln w="38100">
                <a:solidFill>
                  <a:srgbClr val="2D63A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Freeform 28"/>
              <p:cNvSpPr/>
              <p:nvPr/>
            </p:nvSpPr>
            <p:spPr>
              <a:xfrm>
                <a:off x="1376855" y="3121572"/>
                <a:ext cx="294290" cy="376883"/>
              </a:xfrm>
              <a:custGeom>
                <a:avLst/>
                <a:gdLst>
                  <a:gd name="connsiteX0" fmla="*/ 294290 w 294290"/>
                  <a:gd name="connsiteY0" fmla="*/ 0 h 451945"/>
                  <a:gd name="connsiteX1" fmla="*/ 0 w 294290"/>
                  <a:gd name="connsiteY1" fmla="*/ 0 h 451945"/>
                  <a:gd name="connsiteX2" fmla="*/ 10511 w 294290"/>
                  <a:gd name="connsiteY2" fmla="*/ 451945 h 451945"/>
                  <a:gd name="connsiteX0" fmla="*/ 294290 w 294290"/>
                  <a:gd name="connsiteY0" fmla="*/ 0 h 376883"/>
                  <a:gd name="connsiteX1" fmla="*/ 0 w 294290"/>
                  <a:gd name="connsiteY1" fmla="*/ 0 h 376883"/>
                  <a:gd name="connsiteX2" fmla="*/ 3687 w 294290"/>
                  <a:gd name="connsiteY2" fmla="*/ 376883 h 37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290" h="376883">
                    <a:moveTo>
                      <a:pt x="294290" y="0"/>
                    </a:moveTo>
                    <a:lnTo>
                      <a:pt x="0" y="0"/>
                    </a:lnTo>
                    <a:lnTo>
                      <a:pt x="3687" y="376883"/>
                    </a:lnTo>
                  </a:path>
                </a:pathLst>
              </a:custGeom>
              <a:noFill/>
              <a:ln w="38100">
                <a:solidFill>
                  <a:srgbClr val="2D63A2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1" name="Group 30"/>
            <p:cNvGrpSpPr/>
            <p:nvPr/>
          </p:nvGrpSpPr>
          <p:grpSpPr>
            <a:xfrm>
              <a:off x="3114745" y="2590800"/>
              <a:ext cx="1013193" cy="1259503"/>
              <a:chOff x="1120407" y="2590800"/>
              <a:chExt cx="1013193" cy="1259503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1676400" y="2590800"/>
                <a:ext cx="4572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f</a:t>
                </a:r>
                <a:endPara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1129862" y="2819400"/>
                <a:ext cx="546538" cy="0"/>
              </a:xfrm>
              <a:prstGeom prst="straightConnector1">
                <a:avLst/>
              </a:prstGeom>
              <a:ln w="38100">
                <a:solidFill>
                  <a:srgbClr val="2D63A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Freeform 33"/>
              <p:cNvSpPr/>
              <p:nvPr/>
            </p:nvSpPr>
            <p:spPr>
              <a:xfrm>
                <a:off x="1376855" y="3121572"/>
                <a:ext cx="294290" cy="376883"/>
              </a:xfrm>
              <a:custGeom>
                <a:avLst/>
                <a:gdLst>
                  <a:gd name="connsiteX0" fmla="*/ 294290 w 294290"/>
                  <a:gd name="connsiteY0" fmla="*/ 0 h 451945"/>
                  <a:gd name="connsiteX1" fmla="*/ 0 w 294290"/>
                  <a:gd name="connsiteY1" fmla="*/ 0 h 451945"/>
                  <a:gd name="connsiteX2" fmla="*/ 10511 w 294290"/>
                  <a:gd name="connsiteY2" fmla="*/ 451945 h 451945"/>
                  <a:gd name="connsiteX0" fmla="*/ 294290 w 294290"/>
                  <a:gd name="connsiteY0" fmla="*/ 0 h 376883"/>
                  <a:gd name="connsiteX1" fmla="*/ 0 w 294290"/>
                  <a:gd name="connsiteY1" fmla="*/ 0 h 376883"/>
                  <a:gd name="connsiteX2" fmla="*/ 3687 w 294290"/>
                  <a:gd name="connsiteY2" fmla="*/ 376883 h 37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290" h="376883">
                    <a:moveTo>
                      <a:pt x="294290" y="0"/>
                    </a:moveTo>
                    <a:lnTo>
                      <a:pt x="0" y="0"/>
                    </a:lnTo>
                    <a:lnTo>
                      <a:pt x="3687" y="376883"/>
                    </a:lnTo>
                  </a:path>
                </a:pathLst>
              </a:custGeom>
              <a:noFill/>
              <a:ln w="38100">
                <a:solidFill>
                  <a:srgbClr val="2D63A2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6" name="Group 35"/>
            <p:cNvGrpSpPr/>
            <p:nvPr/>
          </p:nvGrpSpPr>
          <p:grpSpPr>
            <a:xfrm>
              <a:off x="4125472" y="2590800"/>
              <a:ext cx="1013193" cy="1259503"/>
              <a:chOff x="1120407" y="2590800"/>
              <a:chExt cx="1013193" cy="1259503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1676400" y="2590800"/>
                <a:ext cx="4572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f</a:t>
                </a:r>
                <a:endPara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1129862" y="2819400"/>
                <a:ext cx="546538" cy="0"/>
              </a:xfrm>
              <a:prstGeom prst="straightConnector1">
                <a:avLst/>
              </a:prstGeom>
              <a:ln w="38100">
                <a:solidFill>
                  <a:srgbClr val="2D63A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eeform 38"/>
              <p:cNvSpPr/>
              <p:nvPr/>
            </p:nvSpPr>
            <p:spPr>
              <a:xfrm>
                <a:off x="1376855" y="3121572"/>
                <a:ext cx="294290" cy="376883"/>
              </a:xfrm>
              <a:custGeom>
                <a:avLst/>
                <a:gdLst>
                  <a:gd name="connsiteX0" fmla="*/ 294290 w 294290"/>
                  <a:gd name="connsiteY0" fmla="*/ 0 h 451945"/>
                  <a:gd name="connsiteX1" fmla="*/ 0 w 294290"/>
                  <a:gd name="connsiteY1" fmla="*/ 0 h 451945"/>
                  <a:gd name="connsiteX2" fmla="*/ 10511 w 294290"/>
                  <a:gd name="connsiteY2" fmla="*/ 451945 h 451945"/>
                  <a:gd name="connsiteX0" fmla="*/ 294290 w 294290"/>
                  <a:gd name="connsiteY0" fmla="*/ 0 h 376883"/>
                  <a:gd name="connsiteX1" fmla="*/ 0 w 294290"/>
                  <a:gd name="connsiteY1" fmla="*/ 0 h 376883"/>
                  <a:gd name="connsiteX2" fmla="*/ 3687 w 294290"/>
                  <a:gd name="connsiteY2" fmla="*/ 376883 h 37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290" h="376883">
                    <a:moveTo>
                      <a:pt x="294290" y="0"/>
                    </a:moveTo>
                    <a:lnTo>
                      <a:pt x="0" y="0"/>
                    </a:lnTo>
                    <a:lnTo>
                      <a:pt x="3687" y="376883"/>
                    </a:lnTo>
                  </a:path>
                </a:pathLst>
              </a:custGeom>
              <a:noFill/>
              <a:ln w="38100">
                <a:solidFill>
                  <a:srgbClr val="2D63A2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>
              <p:sp>
                <p:nvSpPr>
                  <p:cNvPr id="40" name="TextBox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1" name="Group 40"/>
            <p:cNvGrpSpPr/>
            <p:nvPr/>
          </p:nvGrpSpPr>
          <p:grpSpPr>
            <a:xfrm>
              <a:off x="5116729" y="2590800"/>
              <a:ext cx="1559731" cy="1259503"/>
              <a:chOff x="1120407" y="2590800"/>
              <a:chExt cx="1559731" cy="125950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1676400" y="2590800"/>
                <a:ext cx="4572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f</a:t>
                </a:r>
                <a:endPara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1129862" y="2819400"/>
                <a:ext cx="546538" cy="0"/>
              </a:xfrm>
              <a:prstGeom prst="straightConnector1">
                <a:avLst/>
              </a:prstGeom>
              <a:ln w="38100">
                <a:solidFill>
                  <a:srgbClr val="2D63A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Freeform 43"/>
              <p:cNvSpPr/>
              <p:nvPr/>
            </p:nvSpPr>
            <p:spPr>
              <a:xfrm>
                <a:off x="1376855" y="3121572"/>
                <a:ext cx="294290" cy="376883"/>
              </a:xfrm>
              <a:custGeom>
                <a:avLst/>
                <a:gdLst>
                  <a:gd name="connsiteX0" fmla="*/ 294290 w 294290"/>
                  <a:gd name="connsiteY0" fmla="*/ 0 h 451945"/>
                  <a:gd name="connsiteX1" fmla="*/ 0 w 294290"/>
                  <a:gd name="connsiteY1" fmla="*/ 0 h 451945"/>
                  <a:gd name="connsiteX2" fmla="*/ 10511 w 294290"/>
                  <a:gd name="connsiteY2" fmla="*/ 451945 h 451945"/>
                  <a:gd name="connsiteX0" fmla="*/ 294290 w 294290"/>
                  <a:gd name="connsiteY0" fmla="*/ 0 h 376883"/>
                  <a:gd name="connsiteX1" fmla="*/ 0 w 294290"/>
                  <a:gd name="connsiteY1" fmla="*/ 0 h 376883"/>
                  <a:gd name="connsiteX2" fmla="*/ 3687 w 294290"/>
                  <a:gd name="connsiteY2" fmla="*/ 376883 h 37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290" h="376883">
                    <a:moveTo>
                      <a:pt x="294290" y="0"/>
                    </a:moveTo>
                    <a:lnTo>
                      <a:pt x="0" y="0"/>
                    </a:lnTo>
                    <a:lnTo>
                      <a:pt x="3687" y="376883"/>
                    </a:lnTo>
                  </a:path>
                </a:pathLst>
              </a:custGeom>
              <a:noFill/>
              <a:ln w="38100">
                <a:solidFill>
                  <a:srgbClr val="2D63A2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>
              <p:sp>
                <p:nvSpPr>
                  <p:cNvPr id="45" name="TextBox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6" name="Straight Arrow Connector 45"/>
              <p:cNvCxnSpPr/>
              <p:nvPr/>
            </p:nvCxnSpPr>
            <p:spPr>
              <a:xfrm>
                <a:off x="2133600" y="2819400"/>
                <a:ext cx="546538" cy="0"/>
              </a:xfrm>
              <a:prstGeom prst="straightConnector1">
                <a:avLst/>
              </a:prstGeom>
              <a:ln w="38100">
                <a:solidFill>
                  <a:srgbClr val="2D63A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6623949" y="2619375"/>
                  <a:ext cx="79335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h𝑎𝑠h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3949" y="2619375"/>
                  <a:ext cx="793359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Oval 49"/>
          <p:cNvSpPr/>
          <p:nvPr/>
        </p:nvSpPr>
        <p:spPr>
          <a:xfrm>
            <a:off x="6781800" y="2583478"/>
            <a:ext cx="159722" cy="159722"/>
          </a:xfrm>
          <a:prstGeom prst="ellips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467600" y="3429000"/>
            <a:ext cx="1447800" cy="369332"/>
            <a:chOff x="7315200" y="3745468"/>
            <a:chExt cx="1447800" cy="369332"/>
          </a:xfrm>
        </p:grpSpPr>
        <p:grpSp>
          <p:nvGrpSpPr>
            <p:cNvPr id="52" name="Group 51"/>
            <p:cNvGrpSpPr/>
            <p:nvPr/>
          </p:nvGrpSpPr>
          <p:grpSpPr>
            <a:xfrm>
              <a:off x="7443101" y="3745468"/>
              <a:ext cx="1319899" cy="369332"/>
              <a:chOff x="7443101" y="3745468"/>
              <a:chExt cx="1319899" cy="369332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7443101" y="3857625"/>
                <a:ext cx="159722" cy="159722"/>
              </a:xfrm>
              <a:prstGeom prst="ellipse">
                <a:avLst/>
              </a:prstGeom>
              <a:solidFill>
                <a:srgbClr val="FF0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595501" y="3745468"/>
                <a:ext cx="11674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= measure</a:t>
                </a:r>
                <a:endParaRPr lang="en-US" dirty="0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7315200" y="3745468"/>
              <a:ext cx="1447800" cy="369332"/>
            </a:xfrm>
            <a:prstGeom prst="rect">
              <a:avLst/>
            </a:prstGeom>
            <a:noFill/>
            <a:ln w="508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37181" y="2583478"/>
            <a:ext cx="159722" cy="464522"/>
            <a:chOff x="5837181" y="2583478"/>
            <a:chExt cx="159722" cy="464522"/>
          </a:xfrm>
        </p:grpSpPr>
        <p:sp>
          <p:nvSpPr>
            <p:cNvPr id="55" name="Oval 54"/>
            <p:cNvSpPr/>
            <p:nvPr/>
          </p:nvSpPr>
          <p:spPr>
            <a:xfrm>
              <a:off x="5837181" y="25834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5837181" y="28882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854384" y="2583478"/>
            <a:ext cx="159722" cy="464522"/>
            <a:chOff x="4854384" y="2583478"/>
            <a:chExt cx="159722" cy="464522"/>
          </a:xfrm>
        </p:grpSpPr>
        <p:sp>
          <p:nvSpPr>
            <p:cNvPr id="57" name="Oval 56"/>
            <p:cNvSpPr/>
            <p:nvPr/>
          </p:nvSpPr>
          <p:spPr>
            <a:xfrm>
              <a:off x="4854384" y="25834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854384" y="28882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831253" y="2583478"/>
            <a:ext cx="159722" cy="464522"/>
            <a:chOff x="3831253" y="2583478"/>
            <a:chExt cx="159722" cy="464522"/>
          </a:xfrm>
        </p:grpSpPr>
        <p:sp>
          <p:nvSpPr>
            <p:cNvPr id="59" name="Oval 58"/>
            <p:cNvSpPr/>
            <p:nvPr/>
          </p:nvSpPr>
          <p:spPr>
            <a:xfrm>
              <a:off x="3831253" y="25834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831253" y="28882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850339" y="2583478"/>
            <a:ext cx="159722" cy="464522"/>
            <a:chOff x="2850339" y="2583478"/>
            <a:chExt cx="159722" cy="464522"/>
          </a:xfrm>
        </p:grpSpPr>
        <p:sp>
          <p:nvSpPr>
            <p:cNvPr id="61" name="Oval 60"/>
            <p:cNvSpPr/>
            <p:nvPr/>
          </p:nvSpPr>
          <p:spPr>
            <a:xfrm>
              <a:off x="2850339" y="25834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850339" y="28882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40859" y="2583478"/>
            <a:ext cx="159722" cy="464522"/>
            <a:chOff x="1840859" y="2583478"/>
            <a:chExt cx="159722" cy="464522"/>
          </a:xfrm>
        </p:grpSpPr>
        <p:sp>
          <p:nvSpPr>
            <p:cNvPr id="63" name="Oval 62"/>
            <p:cNvSpPr/>
            <p:nvPr/>
          </p:nvSpPr>
          <p:spPr>
            <a:xfrm>
              <a:off x="1840859" y="25834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1840859" y="2888278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6343218" y="4690824"/>
            <a:ext cx="877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00B050"/>
                </a:solidFill>
              </a:rPr>
              <a:t>✓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5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</a:t>
            </a:r>
            <a:r>
              <a:rPr lang="en-US" sz="3600" dirty="0" err="1"/>
              <a:t>Merkle-Damgård</a:t>
            </a:r>
            <a:r>
              <a:rPr lang="en-US" sz="3600" dirty="0"/>
              <a:t> (</a:t>
            </a:r>
            <a:r>
              <a:rPr lang="en-US" sz="3600" dirty="0" smtClean="0"/>
              <a:t>III)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One subtlety: </a:t>
            </a:r>
            <a:br>
              <a:rPr lang="en-US" b="1" dirty="0" smtClean="0"/>
            </a:br>
            <a:r>
              <a:rPr lang="en-US" dirty="0" err="1" smtClean="0"/>
              <a:t>Superpositions</a:t>
            </a:r>
            <a:r>
              <a:rPr lang="en-US" dirty="0" smtClean="0"/>
              <a:t> of messages of different lengths</a:t>
            </a: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endParaRPr lang="en-US" b="1" dirty="0"/>
          </a:p>
          <a:p>
            <a:pPr marL="0" indent="0">
              <a:buFont typeface="Arial" pitchFamily="34" charset="0"/>
              <a:buNone/>
            </a:pP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endParaRPr lang="en-US" b="1" dirty="0" smtClean="0"/>
          </a:p>
          <a:p>
            <a:r>
              <a:rPr lang="en-US" dirty="0" smtClean="0"/>
              <a:t>We assumed known length</a:t>
            </a:r>
          </a:p>
          <a:p>
            <a:r>
              <a:rPr lang="en-US" dirty="0" smtClean="0"/>
              <a:t>Measuring length </a:t>
            </a:r>
            <a:r>
              <a:rPr lang="en-US" dirty="0" smtClean="0">
                <a:sym typeface="Wingdings" panose="05000000000000000000" pitchFamily="2" charset="2"/>
              </a:rPr>
              <a:t> disturbs state?</a:t>
            </a:r>
            <a:endParaRPr lang="en-US" dirty="0" smtClean="0"/>
          </a:p>
          <a:p>
            <a:r>
              <a:rPr lang="en-US" dirty="0" smtClean="0"/>
              <a:t>Fortunately: padding has length in last block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271376" y="2931497"/>
            <a:ext cx="2394268" cy="1259503"/>
            <a:chOff x="1271376" y="2779097"/>
            <a:chExt cx="2394268" cy="12595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271376" y="2807672"/>
                  <a:ext cx="47109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𝑖𝑣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1376" y="2807672"/>
                  <a:ext cx="471091" cy="4001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Group 8"/>
            <p:cNvGrpSpPr/>
            <p:nvPr/>
          </p:nvGrpSpPr>
          <p:grpSpPr>
            <a:xfrm>
              <a:off x="1649034" y="2779097"/>
              <a:ext cx="1012872" cy="1259503"/>
              <a:chOff x="1120728" y="2590800"/>
              <a:chExt cx="1012872" cy="1259503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1676400" y="2590800"/>
                <a:ext cx="4572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f</a:t>
                </a:r>
                <a:endPara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1129862" y="2819400"/>
                <a:ext cx="546538" cy="0"/>
              </a:xfrm>
              <a:prstGeom prst="straightConnector1">
                <a:avLst/>
              </a:prstGeom>
              <a:ln w="38100">
                <a:solidFill>
                  <a:srgbClr val="2D63A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Freeform 33"/>
              <p:cNvSpPr/>
              <p:nvPr/>
            </p:nvSpPr>
            <p:spPr>
              <a:xfrm>
                <a:off x="1376855" y="3121572"/>
                <a:ext cx="294290" cy="376883"/>
              </a:xfrm>
              <a:custGeom>
                <a:avLst/>
                <a:gdLst>
                  <a:gd name="connsiteX0" fmla="*/ 294290 w 294290"/>
                  <a:gd name="connsiteY0" fmla="*/ 0 h 451945"/>
                  <a:gd name="connsiteX1" fmla="*/ 0 w 294290"/>
                  <a:gd name="connsiteY1" fmla="*/ 0 h 451945"/>
                  <a:gd name="connsiteX2" fmla="*/ 10511 w 294290"/>
                  <a:gd name="connsiteY2" fmla="*/ 451945 h 451945"/>
                  <a:gd name="connsiteX0" fmla="*/ 294290 w 294290"/>
                  <a:gd name="connsiteY0" fmla="*/ 0 h 376883"/>
                  <a:gd name="connsiteX1" fmla="*/ 0 w 294290"/>
                  <a:gd name="connsiteY1" fmla="*/ 0 h 376883"/>
                  <a:gd name="connsiteX2" fmla="*/ 3687 w 294290"/>
                  <a:gd name="connsiteY2" fmla="*/ 376883 h 37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290" h="376883">
                    <a:moveTo>
                      <a:pt x="294290" y="0"/>
                    </a:moveTo>
                    <a:lnTo>
                      <a:pt x="0" y="0"/>
                    </a:lnTo>
                    <a:lnTo>
                      <a:pt x="3687" y="376883"/>
                    </a:lnTo>
                  </a:path>
                </a:pathLst>
              </a:custGeom>
              <a:noFill/>
              <a:ln w="38100">
                <a:solidFill>
                  <a:srgbClr val="2D63A2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120728" y="3450193"/>
                    <a:ext cx="57086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0728" y="3450193"/>
                    <a:ext cx="570862" cy="40011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Group 9"/>
            <p:cNvGrpSpPr/>
            <p:nvPr/>
          </p:nvGrpSpPr>
          <p:grpSpPr>
            <a:xfrm>
              <a:off x="2652451" y="2779097"/>
              <a:ext cx="1013193" cy="1259503"/>
              <a:chOff x="1120407" y="2590800"/>
              <a:chExt cx="1013193" cy="1259503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1676400" y="2590800"/>
                <a:ext cx="4572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f</a:t>
                </a:r>
                <a:endPara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>
                <a:off x="1129862" y="2819400"/>
                <a:ext cx="546538" cy="0"/>
              </a:xfrm>
              <a:prstGeom prst="straightConnector1">
                <a:avLst/>
              </a:prstGeom>
              <a:ln w="38100">
                <a:solidFill>
                  <a:srgbClr val="2D63A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Freeform 29"/>
              <p:cNvSpPr/>
              <p:nvPr/>
            </p:nvSpPr>
            <p:spPr>
              <a:xfrm>
                <a:off x="1376855" y="3121572"/>
                <a:ext cx="294290" cy="376883"/>
              </a:xfrm>
              <a:custGeom>
                <a:avLst/>
                <a:gdLst>
                  <a:gd name="connsiteX0" fmla="*/ 294290 w 294290"/>
                  <a:gd name="connsiteY0" fmla="*/ 0 h 451945"/>
                  <a:gd name="connsiteX1" fmla="*/ 0 w 294290"/>
                  <a:gd name="connsiteY1" fmla="*/ 0 h 451945"/>
                  <a:gd name="connsiteX2" fmla="*/ 10511 w 294290"/>
                  <a:gd name="connsiteY2" fmla="*/ 451945 h 451945"/>
                  <a:gd name="connsiteX0" fmla="*/ 294290 w 294290"/>
                  <a:gd name="connsiteY0" fmla="*/ 0 h 376883"/>
                  <a:gd name="connsiteX1" fmla="*/ 0 w 294290"/>
                  <a:gd name="connsiteY1" fmla="*/ 0 h 376883"/>
                  <a:gd name="connsiteX2" fmla="*/ 3687 w 294290"/>
                  <a:gd name="connsiteY2" fmla="*/ 376883 h 37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290" h="376883">
                    <a:moveTo>
                      <a:pt x="294290" y="0"/>
                    </a:moveTo>
                    <a:lnTo>
                      <a:pt x="0" y="0"/>
                    </a:lnTo>
                    <a:lnTo>
                      <a:pt x="3687" y="376883"/>
                    </a:lnTo>
                  </a:path>
                </a:pathLst>
              </a:custGeom>
              <a:noFill/>
              <a:ln w="38100">
                <a:solidFill>
                  <a:srgbClr val="2D63A2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0407" y="3450193"/>
                    <a:ext cx="576825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" name="Group 10"/>
          <p:cNvGrpSpPr/>
          <p:nvPr/>
        </p:nvGrpSpPr>
        <p:grpSpPr>
          <a:xfrm>
            <a:off x="3643051" y="2931497"/>
            <a:ext cx="1013193" cy="1259503"/>
            <a:chOff x="1120407" y="2590800"/>
            <a:chExt cx="1013193" cy="1259503"/>
          </a:xfrm>
        </p:grpSpPr>
        <p:sp>
          <p:nvSpPr>
            <p:cNvPr id="24" name="Rounded Rectangle 23"/>
            <p:cNvSpPr/>
            <p:nvPr/>
          </p:nvSpPr>
          <p:spPr>
            <a:xfrm>
              <a:off x="1676400" y="2590800"/>
              <a:ext cx="4572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129862" y="2819400"/>
              <a:ext cx="546538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1376855" y="3121572"/>
              <a:ext cx="294290" cy="376883"/>
            </a:xfrm>
            <a:custGeom>
              <a:avLst/>
              <a:gdLst>
                <a:gd name="connsiteX0" fmla="*/ 294290 w 294290"/>
                <a:gd name="connsiteY0" fmla="*/ 0 h 451945"/>
                <a:gd name="connsiteX1" fmla="*/ 0 w 294290"/>
                <a:gd name="connsiteY1" fmla="*/ 0 h 451945"/>
                <a:gd name="connsiteX2" fmla="*/ 10511 w 294290"/>
                <a:gd name="connsiteY2" fmla="*/ 451945 h 451945"/>
                <a:gd name="connsiteX0" fmla="*/ 294290 w 294290"/>
                <a:gd name="connsiteY0" fmla="*/ 0 h 376883"/>
                <a:gd name="connsiteX1" fmla="*/ 0 w 294290"/>
                <a:gd name="connsiteY1" fmla="*/ 0 h 376883"/>
                <a:gd name="connsiteX2" fmla="*/ 3687 w 294290"/>
                <a:gd name="connsiteY2" fmla="*/ 376883 h 37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290" h="376883">
                  <a:moveTo>
                    <a:pt x="294290" y="0"/>
                  </a:moveTo>
                  <a:lnTo>
                    <a:pt x="0" y="0"/>
                  </a:lnTo>
                  <a:lnTo>
                    <a:pt x="3687" y="376883"/>
                  </a:lnTo>
                </a:path>
              </a:pathLst>
            </a:custGeom>
            <a:noFill/>
            <a:ln w="38100">
              <a:solidFill>
                <a:srgbClr val="2D63A2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120407" y="3450193"/>
                  <a:ext cx="57682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0407" y="3450193"/>
                  <a:ext cx="576825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4653778" y="2931497"/>
            <a:ext cx="1013193" cy="1259503"/>
            <a:chOff x="1120407" y="2590800"/>
            <a:chExt cx="1013193" cy="1259503"/>
          </a:xfrm>
        </p:grpSpPr>
        <p:sp>
          <p:nvSpPr>
            <p:cNvPr id="20" name="Rounded Rectangle 19"/>
            <p:cNvSpPr/>
            <p:nvPr/>
          </p:nvSpPr>
          <p:spPr>
            <a:xfrm>
              <a:off x="1676400" y="2590800"/>
              <a:ext cx="4572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129862" y="2819400"/>
              <a:ext cx="546538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1376855" y="3121572"/>
              <a:ext cx="294290" cy="376883"/>
            </a:xfrm>
            <a:custGeom>
              <a:avLst/>
              <a:gdLst>
                <a:gd name="connsiteX0" fmla="*/ 294290 w 294290"/>
                <a:gd name="connsiteY0" fmla="*/ 0 h 451945"/>
                <a:gd name="connsiteX1" fmla="*/ 0 w 294290"/>
                <a:gd name="connsiteY1" fmla="*/ 0 h 451945"/>
                <a:gd name="connsiteX2" fmla="*/ 10511 w 294290"/>
                <a:gd name="connsiteY2" fmla="*/ 451945 h 451945"/>
                <a:gd name="connsiteX0" fmla="*/ 294290 w 294290"/>
                <a:gd name="connsiteY0" fmla="*/ 0 h 376883"/>
                <a:gd name="connsiteX1" fmla="*/ 0 w 294290"/>
                <a:gd name="connsiteY1" fmla="*/ 0 h 376883"/>
                <a:gd name="connsiteX2" fmla="*/ 3687 w 294290"/>
                <a:gd name="connsiteY2" fmla="*/ 376883 h 37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290" h="376883">
                  <a:moveTo>
                    <a:pt x="294290" y="0"/>
                  </a:moveTo>
                  <a:lnTo>
                    <a:pt x="0" y="0"/>
                  </a:lnTo>
                  <a:lnTo>
                    <a:pt x="3687" y="376883"/>
                  </a:lnTo>
                </a:path>
              </a:pathLst>
            </a:custGeom>
            <a:noFill/>
            <a:ln w="38100">
              <a:solidFill>
                <a:srgbClr val="2D63A2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120407" y="3450193"/>
                  <a:ext cx="57682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0407" y="3450193"/>
                  <a:ext cx="576825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5645035" y="2931497"/>
            <a:ext cx="1559731" cy="1259503"/>
            <a:chOff x="1120407" y="2590800"/>
            <a:chExt cx="1559731" cy="1259503"/>
          </a:xfrm>
        </p:grpSpPr>
        <p:sp>
          <p:nvSpPr>
            <p:cNvPr id="15" name="Rounded Rectangle 14"/>
            <p:cNvSpPr/>
            <p:nvPr/>
          </p:nvSpPr>
          <p:spPr>
            <a:xfrm>
              <a:off x="1676400" y="2590800"/>
              <a:ext cx="4572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129862" y="2819400"/>
              <a:ext cx="546538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1376855" y="3121572"/>
              <a:ext cx="294290" cy="376883"/>
            </a:xfrm>
            <a:custGeom>
              <a:avLst/>
              <a:gdLst>
                <a:gd name="connsiteX0" fmla="*/ 294290 w 294290"/>
                <a:gd name="connsiteY0" fmla="*/ 0 h 451945"/>
                <a:gd name="connsiteX1" fmla="*/ 0 w 294290"/>
                <a:gd name="connsiteY1" fmla="*/ 0 h 451945"/>
                <a:gd name="connsiteX2" fmla="*/ 10511 w 294290"/>
                <a:gd name="connsiteY2" fmla="*/ 451945 h 451945"/>
                <a:gd name="connsiteX0" fmla="*/ 294290 w 294290"/>
                <a:gd name="connsiteY0" fmla="*/ 0 h 376883"/>
                <a:gd name="connsiteX1" fmla="*/ 0 w 294290"/>
                <a:gd name="connsiteY1" fmla="*/ 0 h 376883"/>
                <a:gd name="connsiteX2" fmla="*/ 3687 w 294290"/>
                <a:gd name="connsiteY2" fmla="*/ 376883 h 37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290" h="376883">
                  <a:moveTo>
                    <a:pt x="294290" y="0"/>
                  </a:moveTo>
                  <a:lnTo>
                    <a:pt x="0" y="0"/>
                  </a:lnTo>
                  <a:lnTo>
                    <a:pt x="3687" y="376883"/>
                  </a:lnTo>
                </a:path>
              </a:pathLst>
            </a:custGeom>
            <a:noFill/>
            <a:ln w="38100">
              <a:solidFill>
                <a:srgbClr val="2D63A2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120407" y="3450193"/>
                  <a:ext cx="57682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0407" y="3450193"/>
                  <a:ext cx="576825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/>
            <p:cNvCxnSpPr/>
            <p:nvPr/>
          </p:nvCxnSpPr>
          <p:spPr>
            <a:xfrm>
              <a:off x="2133600" y="2819400"/>
              <a:ext cx="546538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152255" y="2960072"/>
                <a:ext cx="793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h𝑎𝑠h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255" y="2960072"/>
                <a:ext cx="79335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152400" y="1371600"/>
            <a:ext cx="8763000" cy="50292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ounded Rectangle 59"/>
              <p:cNvSpPr/>
              <p:nvPr/>
            </p:nvSpPr>
            <p:spPr>
              <a:xfrm>
                <a:off x="2908899" y="4419600"/>
                <a:ext cx="5854101" cy="180497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 Unicode MS"/>
                        <a:cs typeface="Arial Unicode MS"/>
                      </a:rPr>
                      <m:t>⇒</m:t>
                    </m:r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 SHA2 </a:t>
                </a:r>
                <a:r>
                  <a:rPr lang="en-US" sz="3200" b="1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post-quantum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secure (</a:t>
                </a:r>
                <a:r>
                  <a:rPr lang="en-US" sz="3200" b="1" dirty="0" err="1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coll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-res., collapsing)</a:t>
                </a:r>
                <a:endParaRPr lang="en-US" sz="32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>
          <p:sp>
            <p:nvSpPr>
              <p:cNvPr id="60" name="Rounded 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899" y="4419600"/>
                <a:ext cx="5854101" cy="1804979"/>
              </a:xfrm>
              <a:prstGeom prst="roundRect">
                <a:avLst/>
              </a:prstGeom>
              <a:blipFill>
                <a:blip r:embed="rId9"/>
                <a:stretch>
                  <a:fillRect l="-933" r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59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9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1" grpId="0" animBg="1"/>
      <p:bldP spid="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</a:t>
            </a:r>
            <a:r>
              <a:rPr lang="en-US" sz="3200" dirty="0" smtClean="0"/>
              <a:t>sponges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Building block:</a:t>
            </a:r>
            <a:r>
              <a:rPr lang="en-US" dirty="0" smtClean="0"/>
              <a:t> Block function (or permutation)</a:t>
            </a:r>
          </a:p>
          <a:p>
            <a:pPr marL="0" lvl="0" indent="0">
              <a:buNone/>
            </a:pPr>
            <a:endParaRPr lang="en-US" sz="8000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Idealized: random </a:t>
            </a:r>
            <a:r>
              <a:rPr lang="en-US" dirty="0" smtClean="0">
                <a:solidFill>
                  <a:prstClr val="black"/>
                </a:solidFill>
              </a:rPr>
              <a:t>function / permutation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Collision-resistant / collapsing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when restricted to left/right half of output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Not true for invertible permutation!!!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5925" y="2514600"/>
            <a:ext cx="3137475" cy="533400"/>
            <a:chOff x="5443054" y="3581400"/>
            <a:chExt cx="3137475" cy="533400"/>
          </a:xfrm>
        </p:grpSpPr>
        <p:sp>
          <p:nvSpPr>
            <p:cNvPr id="7" name="Rounded Rectangle 6"/>
            <p:cNvSpPr/>
            <p:nvPr/>
          </p:nvSpPr>
          <p:spPr>
            <a:xfrm>
              <a:off x="6784582" y="3581400"/>
              <a:ext cx="457200" cy="533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327382" y="3855572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443054" y="3591910"/>
                  <a:ext cx="89043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14:m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/>
                    <a:t> bits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3054" y="3591910"/>
                  <a:ext cx="890436" cy="461665"/>
                </a:xfrm>
                <a:prstGeom prst="rect">
                  <a:avLst/>
                </a:prstGeom>
                <a:blipFill>
                  <a:blip r:embed="rId3"/>
                  <a:stretch>
                    <a:fillRect t="-10526" r="-10274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7239998" y="3855572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690092" y="3591910"/>
                  <a:ext cx="89043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/>
                    <a:t> bits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0092" y="3591910"/>
                  <a:ext cx="890437" cy="461665"/>
                </a:xfrm>
                <a:prstGeom prst="rect">
                  <a:avLst/>
                </a:prstGeom>
                <a:blipFill>
                  <a:blip r:embed="rId4"/>
                  <a:stretch>
                    <a:fillRect t="-10526" r="-9524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" name="Straight Arrow Connector 12"/>
          <p:cNvCxnSpPr/>
          <p:nvPr/>
        </p:nvCxnSpPr>
        <p:spPr>
          <a:xfrm flipH="1" flipV="1">
            <a:off x="7315200" y="2133600"/>
            <a:ext cx="457200" cy="578972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2667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SHA3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1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sponges (II)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Sponge-construction: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 smtClean="0"/>
                  <a:t>To show:</a:t>
                </a:r>
              </a:p>
              <a:p>
                <a:pPr marL="0" indent="0">
                  <a:buNone/>
                </a:pPr>
                <a:r>
                  <a:rPr lang="en-US" dirty="0" smtClean="0"/>
                  <a:t>Measuring: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is indistinguishable from</a:t>
                </a:r>
              </a:p>
              <a:p>
                <a:pPr marL="0" indent="0">
                  <a:buNone/>
                </a:pPr>
                <a:r>
                  <a:rPr lang="en-US" dirty="0" smtClean="0"/>
                  <a:t>measuring: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>
                <a:blip r:embed="rId3"/>
                <a:stretch>
                  <a:fillRect l="-1704" t="-3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428750" y="2836247"/>
                <a:ext cx="3850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0" y="2836247"/>
                <a:ext cx="38504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7487560" y="4076730"/>
            <a:ext cx="1447800" cy="369332"/>
            <a:chOff x="7315200" y="3745468"/>
            <a:chExt cx="1447800" cy="369332"/>
          </a:xfrm>
        </p:grpSpPr>
        <p:grpSp>
          <p:nvGrpSpPr>
            <p:cNvPr id="38" name="Group 37"/>
            <p:cNvGrpSpPr/>
            <p:nvPr/>
          </p:nvGrpSpPr>
          <p:grpSpPr>
            <a:xfrm>
              <a:off x="7443101" y="3745468"/>
              <a:ext cx="1319899" cy="369332"/>
              <a:chOff x="7443101" y="3745468"/>
              <a:chExt cx="1319899" cy="369332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7443101" y="3857625"/>
                <a:ext cx="159722" cy="159722"/>
              </a:xfrm>
              <a:prstGeom prst="ellipse">
                <a:avLst/>
              </a:prstGeom>
              <a:solidFill>
                <a:srgbClr val="FF0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595501" y="3745468"/>
                <a:ext cx="11674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= measure</a:t>
                </a:r>
                <a:endParaRPr lang="en-US" dirty="0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7315200" y="3745468"/>
              <a:ext cx="1447800" cy="369332"/>
            </a:xfrm>
            <a:prstGeom prst="rect">
              <a:avLst/>
            </a:prstGeom>
            <a:noFill/>
            <a:ln w="508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019800" y="4690824"/>
            <a:ext cx="877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00B050"/>
                </a:solidFill>
              </a:rPr>
              <a:t>✓</a:t>
            </a:r>
            <a:endParaRPr 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1438275" y="3179147"/>
                <a:ext cx="3850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275" y="3179147"/>
                <a:ext cx="38504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1813912" y="2285940"/>
            <a:ext cx="1233968" cy="1302782"/>
            <a:chOff x="1070962" y="2028765"/>
            <a:chExt cx="1233968" cy="130278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181100" y="2028765"/>
                  <a:ext cx="57086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1100" y="2028765"/>
                  <a:ext cx="570862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ounded Rectangle 31"/>
            <p:cNvSpPr/>
            <p:nvPr/>
          </p:nvSpPr>
          <p:spPr>
            <a:xfrm>
              <a:off x="1847730" y="2569547"/>
              <a:ext cx="4572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1070962" y="2790795"/>
              <a:ext cx="776888" cy="3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1080367" y="3124200"/>
              <a:ext cx="7825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1326720" y="26670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66" name="Straight Connector 65"/>
            <p:cNvCxnSpPr>
              <a:stCxn id="62" idx="0"/>
              <a:endCxn id="62" idx="4"/>
            </p:cNvCxnSpPr>
            <p:nvPr/>
          </p:nvCxnSpPr>
          <p:spPr>
            <a:xfrm>
              <a:off x="1441020" y="2667000"/>
              <a:ext cx="0" cy="22860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2" idx="2"/>
              <a:endCxn id="62" idx="6"/>
            </p:cNvCxnSpPr>
            <p:nvPr/>
          </p:nvCxnSpPr>
          <p:spPr>
            <a:xfrm>
              <a:off x="1326720" y="2781300"/>
              <a:ext cx="228600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62" idx="0"/>
            </p:cNvCxnSpPr>
            <p:nvPr/>
          </p:nvCxnSpPr>
          <p:spPr>
            <a:xfrm>
              <a:off x="1441020" y="2362200"/>
              <a:ext cx="0" cy="3048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3028950" y="2285940"/>
            <a:ext cx="1234088" cy="1302782"/>
            <a:chOff x="1070842" y="2028765"/>
            <a:chExt cx="1234088" cy="130278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1178118" y="2028765"/>
                  <a:ext cx="57682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8118" y="2028765"/>
                  <a:ext cx="576825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Rounded Rectangle 74"/>
            <p:cNvSpPr/>
            <p:nvPr/>
          </p:nvSpPr>
          <p:spPr>
            <a:xfrm>
              <a:off x="1847730" y="2569547"/>
              <a:ext cx="4572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070842" y="2779097"/>
              <a:ext cx="776888" cy="3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1080367" y="3124200"/>
              <a:ext cx="7825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1326720" y="26670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79" name="Straight Connector 78"/>
            <p:cNvCxnSpPr>
              <a:stCxn id="78" idx="0"/>
              <a:endCxn id="78" idx="4"/>
            </p:cNvCxnSpPr>
            <p:nvPr/>
          </p:nvCxnSpPr>
          <p:spPr>
            <a:xfrm>
              <a:off x="1441020" y="2667000"/>
              <a:ext cx="0" cy="22860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8" idx="2"/>
              <a:endCxn id="78" idx="6"/>
            </p:cNvCxnSpPr>
            <p:nvPr/>
          </p:nvCxnSpPr>
          <p:spPr>
            <a:xfrm>
              <a:off x="1326720" y="2781300"/>
              <a:ext cx="228600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endCxn id="78" idx="0"/>
            </p:cNvCxnSpPr>
            <p:nvPr/>
          </p:nvCxnSpPr>
          <p:spPr>
            <a:xfrm>
              <a:off x="1441020" y="2362200"/>
              <a:ext cx="0" cy="3048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4264510" y="2272784"/>
            <a:ext cx="1234088" cy="1302782"/>
            <a:chOff x="1070842" y="2028765"/>
            <a:chExt cx="1234088" cy="130278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1178118" y="2028765"/>
                  <a:ext cx="57682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8118" y="2028765"/>
                  <a:ext cx="576825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4" name="Rounded Rectangle 83"/>
            <p:cNvSpPr/>
            <p:nvPr/>
          </p:nvSpPr>
          <p:spPr>
            <a:xfrm>
              <a:off x="1847730" y="2569547"/>
              <a:ext cx="4572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070842" y="2779097"/>
              <a:ext cx="776888" cy="3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1080367" y="3124200"/>
              <a:ext cx="7825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326720" y="26670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88" name="Straight Connector 87"/>
            <p:cNvCxnSpPr>
              <a:stCxn id="87" idx="0"/>
              <a:endCxn id="87" idx="4"/>
            </p:cNvCxnSpPr>
            <p:nvPr/>
          </p:nvCxnSpPr>
          <p:spPr>
            <a:xfrm>
              <a:off x="1441020" y="2667000"/>
              <a:ext cx="0" cy="22860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7" idx="2"/>
              <a:endCxn id="87" idx="6"/>
            </p:cNvCxnSpPr>
            <p:nvPr/>
          </p:nvCxnSpPr>
          <p:spPr>
            <a:xfrm>
              <a:off x="1326720" y="2781300"/>
              <a:ext cx="228600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endCxn id="87" idx="0"/>
            </p:cNvCxnSpPr>
            <p:nvPr/>
          </p:nvCxnSpPr>
          <p:spPr>
            <a:xfrm>
              <a:off x="1441020" y="2362200"/>
              <a:ext cx="0" cy="3048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5491292" y="2272784"/>
            <a:ext cx="1234088" cy="1302782"/>
            <a:chOff x="4748342" y="2015609"/>
            <a:chExt cx="1234088" cy="130278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4894668" y="2015609"/>
                  <a:ext cx="49872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4668" y="2015609"/>
                  <a:ext cx="498726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" name="Rounded Rectangle 92"/>
            <p:cNvSpPr/>
            <p:nvPr/>
          </p:nvSpPr>
          <p:spPr>
            <a:xfrm>
              <a:off x="5525230" y="2556391"/>
              <a:ext cx="4572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f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4748342" y="2765941"/>
              <a:ext cx="776888" cy="3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4757867" y="3111044"/>
              <a:ext cx="7825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5105400" y="2428875"/>
              <a:ext cx="0" cy="337066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6720197" y="2272784"/>
            <a:ext cx="792078" cy="1095435"/>
            <a:chOff x="4748342" y="2015609"/>
            <a:chExt cx="792078" cy="109543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4891687" y="2015609"/>
                  <a:ext cx="50468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1687" y="2015609"/>
                  <a:ext cx="504689" cy="400110"/>
                </a:xfrm>
                <a:prstGeom prst="rect">
                  <a:avLst/>
                </a:prstGeom>
                <a:blipFill>
                  <a:blip r:embed="rId10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Arrow Connector 108"/>
            <p:cNvCxnSpPr/>
            <p:nvPr/>
          </p:nvCxnSpPr>
          <p:spPr>
            <a:xfrm flipV="1">
              <a:off x="4748342" y="2765941"/>
              <a:ext cx="776888" cy="3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4757867" y="3111044"/>
              <a:ext cx="7825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5105400" y="2428875"/>
              <a:ext cx="0" cy="337066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5762625" y="2924175"/>
            <a:ext cx="1400175" cy="171450"/>
            <a:chOff x="5762625" y="2924175"/>
            <a:chExt cx="1400175" cy="171450"/>
          </a:xfrm>
        </p:grpSpPr>
        <p:sp>
          <p:nvSpPr>
            <p:cNvPr id="112" name="Oval 111"/>
            <p:cNvSpPr/>
            <p:nvPr/>
          </p:nvSpPr>
          <p:spPr>
            <a:xfrm>
              <a:off x="7003078" y="2924175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5762625" y="2935903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800600" y="2933700"/>
            <a:ext cx="159722" cy="522371"/>
            <a:chOff x="4800600" y="2933700"/>
            <a:chExt cx="159722" cy="522371"/>
          </a:xfrm>
        </p:grpSpPr>
        <p:sp>
          <p:nvSpPr>
            <p:cNvPr id="115" name="Oval 114"/>
            <p:cNvSpPr/>
            <p:nvPr/>
          </p:nvSpPr>
          <p:spPr>
            <a:xfrm>
              <a:off x="4800600" y="2933700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4800600" y="3296349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580617" y="2943225"/>
            <a:ext cx="159722" cy="512846"/>
            <a:chOff x="4800600" y="2943225"/>
            <a:chExt cx="159722" cy="512846"/>
          </a:xfrm>
        </p:grpSpPr>
        <p:sp>
          <p:nvSpPr>
            <p:cNvPr id="119" name="Oval 118"/>
            <p:cNvSpPr/>
            <p:nvPr/>
          </p:nvSpPr>
          <p:spPr>
            <a:xfrm>
              <a:off x="4800600" y="2943225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4800600" y="3296349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354878" y="2962275"/>
            <a:ext cx="159722" cy="512846"/>
            <a:chOff x="4800600" y="2943225"/>
            <a:chExt cx="159722" cy="512846"/>
          </a:xfrm>
        </p:grpSpPr>
        <p:sp>
          <p:nvSpPr>
            <p:cNvPr id="123" name="Oval 122"/>
            <p:cNvSpPr/>
            <p:nvPr/>
          </p:nvSpPr>
          <p:spPr>
            <a:xfrm>
              <a:off x="4800600" y="2943225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4800600" y="3296349"/>
              <a:ext cx="159722" cy="159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sp>
        <p:nvSpPr>
          <p:cNvPr id="125" name="Oval 124"/>
          <p:cNvSpPr/>
          <p:nvPr/>
        </p:nvSpPr>
        <p:spPr>
          <a:xfrm>
            <a:off x="2104109" y="2657475"/>
            <a:ext cx="159722" cy="159722"/>
          </a:xfrm>
          <a:prstGeom prst="ellips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4316730" y="2952750"/>
            <a:ext cx="140970" cy="140970"/>
          </a:xfrm>
          <a:prstGeom prst="ellips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325392" y="2657475"/>
            <a:ext cx="159722" cy="159722"/>
          </a:xfrm>
          <a:prstGeom prst="ellips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4573093" y="2657475"/>
            <a:ext cx="159722" cy="159722"/>
          </a:xfrm>
          <a:prstGeom prst="ellips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3079826" y="2962275"/>
            <a:ext cx="140970" cy="140970"/>
          </a:xfrm>
          <a:prstGeom prst="ellips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140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125" grpId="0" animBg="1"/>
      <p:bldP spid="127" grpId="0" animBg="1"/>
      <p:bldP spid="129" grpId="0" animBg="1"/>
      <p:bldP spid="130" grpId="0" animBg="1"/>
      <p:bldP spid="1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sponges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Same subtlety:</a:t>
            </a:r>
            <a:br>
              <a:rPr lang="en-US" b="1" dirty="0" smtClean="0"/>
            </a:br>
            <a:r>
              <a:rPr lang="en-US" dirty="0" smtClean="0"/>
              <a:t>Superposition of different lengths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   </a:t>
            </a:r>
            <a:r>
              <a:rPr lang="en-US" dirty="0" smtClean="0">
                <a:sym typeface="Wingdings" panose="05000000000000000000" pitchFamily="2" charset="2"/>
              </a:rPr>
              <a:t>more tricky, but solvable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Conclusion: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Sponge hashes are collapsing/collision-resistant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But only if </a:t>
            </a:r>
            <a:r>
              <a:rPr lang="en-US" b="1" dirty="0" smtClean="0">
                <a:sym typeface="Wingdings" panose="05000000000000000000" pitchFamily="2" charset="2"/>
              </a:rPr>
              <a:t>f</a:t>
            </a:r>
            <a:r>
              <a:rPr lang="en-US" dirty="0" smtClean="0">
                <a:sym typeface="Wingdings" panose="05000000000000000000" pitchFamily="2" charset="2"/>
              </a:rPr>
              <a:t> not invertible!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5181600"/>
            <a:ext cx="4695825" cy="6381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72495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sponges are post-quantum?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non-invertible block function: </a:t>
            </a:r>
            <a:r>
              <a:rPr lang="en-US" b="1" dirty="0" smtClean="0">
                <a:solidFill>
                  <a:srgbClr val="00B050"/>
                </a:solidFill>
              </a:rPr>
              <a:t>✓</a:t>
            </a:r>
          </a:p>
          <a:p>
            <a:pPr lvl="1"/>
            <a:r>
              <a:rPr lang="en-US" dirty="0"/>
              <a:t>E.g., </a:t>
            </a:r>
            <a:r>
              <a:rPr lang="en-US" dirty="0" smtClean="0"/>
              <a:t>Gluon hash function</a:t>
            </a:r>
            <a:endParaRPr lang="en-US" dirty="0"/>
          </a:p>
          <a:p>
            <a:r>
              <a:rPr lang="en-US" dirty="0" smtClean="0"/>
              <a:t>With invertible </a:t>
            </a:r>
            <a:r>
              <a:rPr lang="en-US" dirty="0"/>
              <a:t>block function: </a:t>
            </a:r>
            <a:r>
              <a:rPr lang="en-US" b="1" dirty="0" smtClean="0">
                <a:solidFill>
                  <a:srgbClr val="FF0000"/>
                </a:solidFill>
              </a:rPr>
              <a:t>unknown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E.g</a:t>
            </a:r>
            <a:r>
              <a:rPr lang="en-US" dirty="0">
                <a:solidFill>
                  <a:prstClr val="black"/>
                </a:solidFill>
              </a:rPr>
              <a:t>., </a:t>
            </a:r>
            <a:r>
              <a:rPr lang="en-US" dirty="0" smtClean="0">
                <a:solidFill>
                  <a:prstClr val="black"/>
                </a:solidFill>
              </a:rPr>
              <a:t>SHA3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Preferred by classical community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(better parameters)?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What shall we prefer in post-quantum case???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Indifferentiability</a:t>
            </a:r>
            <a:r>
              <a:rPr lang="en-US" dirty="0" smtClean="0"/>
              <a:t> of sponges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Classically, </a:t>
            </a:r>
            <a:r>
              <a:rPr lang="en-US" b="1" dirty="0" smtClean="0"/>
              <a:t>sponges are </a:t>
            </a:r>
            <a:r>
              <a:rPr lang="en-US" b="1" dirty="0" err="1" smtClean="0"/>
              <a:t>indifferentiable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I.e., they have “the same properties” as random oracles</a:t>
            </a:r>
          </a:p>
          <a:p>
            <a:r>
              <a:rPr lang="en-US" dirty="0" smtClean="0"/>
              <a:t>Collision-resistance and much more:</a:t>
            </a:r>
            <a:br>
              <a:rPr lang="en-US" dirty="0" smtClean="0"/>
            </a:br>
            <a:r>
              <a:rPr lang="en-US" dirty="0" smtClean="0"/>
              <a:t>trivial consequence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Time-saver approach: one proof for 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Indifferentiability</a:t>
            </a:r>
            <a:r>
              <a:rPr lang="en-US" dirty="0" smtClean="0"/>
              <a:t>:  “Definition”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65674"/>
            <a:ext cx="8229600" cy="1202582"/>
          </a:xfrm>
        </p:spPr>
        <p:txBody>
          <a:bodyPr/>
          <a:lstStyle/>
          <a:p>
            <a:r>
              <a:rPr lang="en-US" dirty="0" smtClean="0"/>
              <a:t>Simulator must find </a:t>
            </a:r>
            <a:r>
              <a:rPr lang="en-US" b="1" dirty="0" smtClean="0"/>
              <a:t>f</a:t>
            </a:r>
            <a:r>
              <a:rPr lang="en-US" dirty="0" smtClean="0"/>
              <a:t> that “explains” the random oracle as a sponge.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371600"/>
            <a:ext cx="1856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Real model</a:t>
            </a:r>
            <a:endParaRPr lang="en-US" sz="2800" b="1" u="sng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2133600"/>
            <a:ext cx="3810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f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00200" y="2133600"/>
            <a:ext cx="1600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Sponge</a:t>
            </a:r>
            <a:endParaRPr lang="en-US" sz="28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61380" y="1371600"/>
            <a:ext cx="1947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u="sng" dirty="0" smtClean="0"/>
              <a:t>Ideal model</a:t>
            </a:r>
            <a:endParaRPr lang="en-US" sz="2800" b="1" u="sng" dirty="0"/>
          </a:p>
        </p:txBody>
      </p:sp>
      <p:sp>
        <p:nvSpPr>
          <p:cNvPr id="11" name="Rounded Rectangle 10"/>
          <p:cNvSpPr/>
          <p:nvPr/>
        </p:nvSpPr>
        <p:spPr>
          <a:xfrm>
            <a:off x="6482864" y="2133600"/>
            <a:ext cx="1594336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Random oracle</a:t>
            </a:r>
            <a:endParaRPr lang="en-US" sz="24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91200" y="2133600"/>
            <a:ext cx="3810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f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0235" y="2719685"/>
            <a:ext cx="724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fake</a:t>
            </a:r>
            <a:endParaRPr lang="en-US" sz="24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104900" y="2819400"/>
            <a:ext cx="0" cy="7620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465749" y="2819400"/>
            <a:ext cx="0" cy="7620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954351" y="3076575"/>
            <a:ext cx="0" cy="504825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315200" y="2819400"/>
            <a:ext cx="0" cy="7620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3957935"/>
            <a:ext cx="2356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indistinguishable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2771775" y="3942951"/>
            <a:ext cx="381000" cy="245816"/>
          </a:xfrm>
          <a:prstGeom prst="straightConnector1">
            <a:avLst/>
          </a:prstGeom>
          <a:ln w="38100">
            <a:solidFill>
              <a:srgbClr val="2D63A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372100" y="3957935"/>
            <a:ext cx="381000" cy="245816"/>
          </a:xfrm>
          <a:prstGeom prst="straightConnector1">
            <a:avLst/>
          </a:prstGeom>
          <a:ln w="38100">
            <a:solidFill>
              <a:srgbClr val="2D63A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7258"/>
            <a:ext cx="8229600" cy="2954942"/>
          </a:xfrm>
        </p:spPr>
        <p:txBody>
          <a:bodyPr>
            <a:normAutofit/>
          </a:bodyPr>
          <a:lstStyle/>
          <a:p>
            <a:r>
              <a:rPr lang="en-US" dirty="0" smtClean="0"/>
              <a:t>Integrity of data</a:t>
            </a:r>
          </a:p>
          <a:p>
            <a:r>
              <a:rPr lang="en-US" dirty="0" smtClean="0"/>
              <a:t>Identification of files</a:t>
            </a:r>
          </a:p>
          <a:p>
            <a:r>
              <a:rPr lang="en-US" dirty="0" smtClean="0"/>
              <a:t>Efficient signatures</a:t>
            </a:r>
          </a:p>
          <a:p>
            <a:r>
              <a:rPr lang="en-US" dirty="0" smtClean="0"/>
              <a:t>Commitment schemes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076700" y="1600200"/>
            <a:ext cx="990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H</a:t>
            </a:r>
            <a:endParaRPr lang="en-US" sz="54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86100" y="2133600"/>
            <a:ext cx="9906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67300" y="2133600"/>
            <a:ext cx="9906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187084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</a:t>
            </a:r>
            <a:r>
              <a:rPr lang="en-US" sz="2800" b="1" dirty="0" smtClean="0"/>
              <a:t>ong input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1870840"/>
            <a:ext cx="2066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</a:t>
            </a:r>
            <a:r>
              <a:rPr lang="en-US" sz="2800" b="1" dirty="0" smtClean="0"/>
              <a:t>hort output</a:t>
            </a:r>
            <a:endParaRPr lang="en-US" sz="28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181600" y="3505200"/>
            <a:ext cx="3352800" cy="2057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Are common hash functions</a:t>
            </a:r>
            <a:br>
              <a:rPr lang="en-US" sz="28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8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  <a:r>
              <a:rPr lang="en-US" sz="28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ost-quantum secure?</a:t>
            </a:r>
            <a:endParaRPr lang="en-US" sz="28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6548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</a:t>
            </a:r>
            <a:r>
              <a:rPr lang="en-US" dirty="0" err="1" smtClean="0"/>
              <a:t>indifferentiability</a:t>
            </a:r>
            <a:r>
              <a:rPr lang="en-US" dirty="0" smtClean="0"/>
              <a:t> of sponge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38576"/>
                <a:ext cx="8229600" cy="2287588"/>
              </a:xfrm>
            </p:spPr>
            <p:txBody>
              <a:bodyPr/>
              <a:lstStyle/>
              <a:p>
                <a:r>
                  <a:rPr lang="en-US" dirty="0" smtClean="0"/>
                  <a:t>Queries to </a:t>
                </a:r>
                <a:r>
                  <a:rPr lang="en-US" b="1" dirty="0" smtClean="0"/>
                  <a:t>f</a:t>
                </a:r>
                <a:r>
                  <a:rPr lang="en-US" dirty="0" smtClean="0"/>
                  <a:t> in superposition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simulator cannot adaptively fix </a:t>
                </a:r>
                <a:r>
                  <a:rPr lang="en-US" b="1" dirty="0" smtClean="0"/>
                  <a:t>f</a:t>
                </a:r>
                <a:br>
                  <a:rPr lang="en-US" b="1" dirty="0" smtClean="0"/>
                </a:b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needs to fix all of </a:t>
                </a:r>
                <a:r>
                  <a:rPr lang="en-US" b="1" dirty="0" smtClean="0"/>
                  <a:t>f</a:t>
                </a:r>
                <a:r>
                  <a:rPr lang="en-US" dirty="0" smtClean="0"/>
                  <a:t> in a go</a:t>
                </a:r>
              </a:p>
              <a:p>
                <a:r>
                  <a:rPr lang="en-US" dirty="0" smtClean="0"/>
                  <a:t>Counting argument: not enough different </a:t>
                </a:r>
                <a:r>
                  <a:rPr lang="en-US" b="1" dirty="0" smtClean="0"/>
                  <a:t>f</a:t>
                </a:r>
                <a:r>
                  <a:rPr lang="en-US" dirty="0" smtClean="0"/>
                  <a:t>’s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38576"/>
                <a:ext cx="8229600" cy="2287588"/>
              </a:xfrm>
              <a:blipFill>
                <a:blip r:embed="rId2"/>
                <a:stretch>
                  <a:fillRect l="-1704" t="-3467" b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371600"/>
            <a:ext cx="1856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Real model</a:t>
            </a:r>
            <a:endParaRPr lang="en-US" sz="2800" b="1" u="sng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2133600"/>
            <a:ext cx="3810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f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00200" y="2133600"/>
            <a:ext cx="1600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Sponge</a:t>
            </a:r>
            <a:endParaRPr lang="en-US" sz="28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1380" y="1371600"/>
            <a:ext cx="1947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u="sng" dirty="0" smtClean="0"/>
              <a:t>Ideal model</a:t>
            </a:r>
            <a:endParaRPr lang="en-US" sz="2800" b="1" u="sng" dirty="0"/>
          </a:p>
        </p:txBody>
      </p:sp>
      <p:sp>
        <p:nvSpPr>
          <p:cNvPr id="10" name="Rounded Rectangle 9"/>
          <p:cNvSpPr/>
          <p:nvPr/>
        </p:nvSpPr>
        <p:spPr>
          <a:xfrm>
            <a:off x="6482864" y="2133600"/>
            <a:ext cx="1594336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Random oracle</a:t>
            </a:r>
            <a:endParaRPr lang="en-US" sz="24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2133600"/>
            <a:ext cx="3810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f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0235" y="2719685"/>
            <a:ext cx="724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fake</a:t>
            </a:r>
            <a:endParaRPr lang="en-US" sz="24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104900" y="2819400"/>
            <a:ext cx="0" cy="7620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465749" y="2819400"/>
            <a:ext cx="0" cy="7620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954351" y="3076575"/>
            <a:ext cx="0" cy="504825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315200" y="2819400"/>
            <a:ext cx="0" cy="7620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Brace 16"/>
          <p:cNvSpPr/>
          <p:nvPr/>
        </p:nvSpPr>
        <p:spPr>
          <a:xfrm>
            <a:off x="6934200" y="3867150"/>
            <a:ext cx="228600" cy="1466850"/>
          </a:xfrm>
          <a:prstGeom prst="rightBrac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162800" y="4248150"/>
            <a:ext cx="1446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Half-proven</a:t>
            </a:r>
            <a:br>
              <a:rPr lang="en-US" sz="2000" b="1" dirty="0" smtClean="0"/>
            </a:br>
            <a:r>
              <a:rPr lang="en-US" sz="2000" b="1" dirty="0" smtClean="0"/>
              <a:t>conjecture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587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open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Understand sponges </a:t>
            </a:r>
            <a:br>
              <a:rPr lang="en-US" b="1" dirty="0" smtClean="0"/>
            </a:br>
            <a:r>
              <a:rPr lang="en-US" b="1" dirty="0" smtClean="0"/>
              <a:t>with invertible block function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Otherwise, no clue if SHA-3 post-quantum secure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5168" y="1524000"/>
            <a:ext cx="51324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for your</a:t>
            </a:r>
            <a:br>
              <a:rPr lang="en-US" sz="6000" b="1" dirty="0" smtClean="0"/>
            </a:b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63618"/>
            <a:ext cx="1256287" cy="966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58350" y="829270"/>
            <a:ext cx="7227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Postdoc Positions</a:t>
            </a:r>
            <a:r>
              <a:rPr lang="en-US" sz="3200" b="1" dirty="0" smtClean="0"/>
              <a:t> (also </a:t>
            </a:r>
            <a:r>
              <a:rPr lang="en-US" sz="3200" b="1" dirty="0" err="1" smtClean="0"/>
              <a:t>phd</a:t>
            </a:r>
            <a:r>
              <a:rPr lang="en-US" sz="3200" b="1" dirty="0" smtClean="0"/>
              <a:t>)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76765" y="2396986"/>
            <a:ext cx="49904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Verification of</a:t>
            </a:r>
            <a:br>
              <a:rPr lang="en-US" sz="5400" b="1" dirty="0" smtClean="0"/>
            </a:br>
            <a:r>
              <a:rPr lang="en-US" sz="5400" b="1" dirty="0" smtClean="0"/>
              <a:t>Quantum Crypto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89329" y="4648200"/>
            <a:ext cx="61653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Formal verification of quantum crypto protocols</a:t>
            </a:r>
          </a:p>
          <a:p>
            <a:pPr algn="ctr"/>
            <a:r>
              <a:rPr lang="en-US" sz="2400" dirty="0" smtClean="0"/>
              <a:t>(“</a:t>
            </a:r>
            <a:r>
              <a:rPr lang="en-US" sz="2400" dirty="0" err="1" smtClean="0"/>
              <a:t>QuEasyCrypt</a:t>
            </a:r>
            <a:r>
              <a:rPr lang="en-US" sz="2400" dirty="0" smtClean="0"/>
              <a:t>” tool)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hlinkClick r:id="rId2"/>
              </a:rPr>
              <a:t>http://tinyurl.com/postdoc-vqc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036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hash </a:t>
            </a:r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Collision resistance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Pseudo random</a:t>
            </a:r>
            <a:br>
              <a:rPr lang="en-US" dirty="0" smtClean="0"/>
            </a:br>
            <a:r>
              <a:rPr lang="en-US" dirty="0" smtClean="0"/>
              <a:t>generators/functions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dirty="0" smtClean="0"/>
              <a:t>“Random-oracle like”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562600" y="1447800"/>
            <a:ext cx="2122200" cy="1431924"/>
            <a:chOff x="5562600" y="1447800"/>
            <a:chExt cx="2122200" cy="1431924"/>
          </a:xfrm>
        </p:grpSpPr>
        <p:sp>
          <p:nvSpPr>
            <p:cNvPr id="6" name="Rounded Rectangle 5"/>
            <p:cNvSpPr/>
            <p:nvPr/>
          </p:nvSpPr>
          <p:spPr>
            <a:xfrm>
              <a:off x="6400800" y="1447800"/>
              <a:ext cx="457200" cy="533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H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400800" y="2133600"/>
              <a:ext cx="457200" cy="533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H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9" name="Straight Arrow Connector 8"/>
            <p:cNvCxnSpPr>
              <a:endCxn id="6" idx="1"/>
            </p:cNvCxnSpPr>
            <p:nvPr/>
          </p:nvCxnSpPr>
          <p:spPr>
            <a:xfrm>
              <a:off x="5943600" y="1709738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943600" y="2400300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573110" y="1524000"/>
                  <a:ext cx="4607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3110" y="1524000"/>
                  <a:ext cx="460767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5562600" y="2221468"/>
                  <a:ext cx="4660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2600" y="2221468"/>
                  <a:ext cx="4660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>
              <a:stCxn id="6" idx="3"/>
            </p:cNvCxnSpPr>
            <p:nvPr/>
          </p:nvCxnSpPr>
          <p:spPr>
            <a:xfrm>
              <a:off x="6858000" y="1714500"/>
              <a:ext cx="457200" cy="2667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3"/>
            </p:cNvCxnSpPr>
            <p:nvPr/>
          </p:nvCxnSpPr>
          <p:spPr>
            <a:xfrm flipV="1">
              <a:off x="6858000" y="2133600"/>
              <a:ext cx="448310" cy="2667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313416" y="1852136"/>
                  <a:ext cx="3713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3416" y="1852136"/>
                  <a:ext cx="371384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/>
            <p:nvPr/>
          </p:nvCxnSpPr>
          <p:spPr>
            <a:xfrm flipV="1">
              <a:off x="5803493" y="1447800"/>
              <a:ext cx="1695615" cy="1431924"/>
            </a:xfrm>
            <a:prstGeom prst="line">
              <a:avLst/>
            </a:prstGeom>
            <a:ln w="190500" cap="rnd">
              <a:solidFill>
                <a:srgbClr val="FF0000">
                  <a:alpha val="70000"/>
                </a:srgb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412982" y="3505200"/>
            <a:ext cx="3197618" cy="646331"/>
            <a:chOff x="5412982" y="3505200"/>
            <a:chExt cx="3197618" cy="646331"/>
          </a:xfrm>
        </p:grpSpPr>
        <p:sp>
          <p:nvSpPr>
            <p:cNvPr id="26" name="Rounded Rectangle 25"/>
            <p:cNvSpPr/>
            <p:nvPr/>
          </p:nvSpPr>
          <p:spPr>
            <a:xfrm>
              <a:off x="6784582" y="3581400"/>
              <a:ext cx="457200" cy="533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H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327382" y="3855572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412982" y="3669268"/>
              <a:ext cx="920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random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239998" y="3855572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690092" y="3505200"/>
              <a:ext cx="9205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more</a:t>
              </a:r>
              <a:br>
                <a:rPr lang="en-US" dirty="0" smtClean="0"/>
              </a:br>
              <a:r>
                <a:rPr lang="en-US" dirty="0" smtClean="0"/>
                <a:t>random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638800" y="5136594"/>
            <a:ext cx="2359832" cy="807006"/>
            <a:chOff x="5638800" y="5136594"/>
            <a:chExt cx="2359832" cy="807006"/>
          </a:xfrm>
        </p:grpSpPr>
        <p:sp>
          <p:nvSpPr>
            <p:cNvPr id="32" name="Rounded Rectangle 31"/>
            <p:cNvSpPr/>
            <p:nvPr/>
          </p:nvSpPr>
          <p:spPr>
            <a:xfrm>
              <a:off x="6596762" y="5288994"/>
              <a:ext cx="457200" cy="533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H</a:t>
              </a:r>
              <a:endPara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139562" y="5563166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638800" y="5376862"/>
              <a:ext cx="50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/>
                <a:t>???</a:t>
              </a:r>
              <a:endParaRPr lang="en-US" b="1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7052178" y="5563166"/>
              <a:ext cx="457200" cy="4762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491762" y="5375704"/>
              <a:ext cx="50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???</a:t>
              </a:r>
              <a:endParaRPr lang="en-US" b="1" dirty="0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7042290" y="5243988"/>
              <a:ext cx="85090" cy="12120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974980" y="5777388"/>
              <a:ext cx="85090" cy="12120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6585090" y="5288994"/>
              <a:ext cx="85090" cy="12120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6670180" y="5822394"/>
              <a:ext cx="85090" cy="12120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6822580" y="5136594"/>
              <a:ext cx="85090" cy="12120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sp>
        <p:nvSpPr>
          <p:cNvPr id="45" name="Oval 44"/>
          <p:cNvSpPr/>
          <p:nvPr/>
        </p:nvSpPr>
        <p:spPr>
          <a:xfrm>
            <a:off x="533400" y="1387476"/>
            <a:ext cx="3841508" cy="97472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6" name="Rounded Rectangle 45"/>
          <p:cNvSpPr/>
          <p:nvPr/>
        </p:nvSpPr>
        <p:spPr>
          <a:xfrm rot="19275442">
            <a:off x="7788896" y="5740569"/>
            <a:ext cx="1444578" cy="58821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And more</a:t>
            </a:r>
            <a:endParaRPr lang="en-US" sz="2000" b="1" dirty="0" smtClean="0"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5246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Surprises with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hash function and a horse race</a:t>
            </a:r>
          </a:p>
          <a:p>
            <a:endParaRPr lang="en-US" dirty="0"/>
          </a:p>
          <a:p>
            <a:endParaRPr lang="en-US" sz="1600" dirty="0" smtClean="0"/>
          </a:p>
          <a:p>
            <a:endParaRPr lang="en-US" dirty="0"/>
          </a:p>
          <a:p>
            <a:r>
              <a:rPr lang="en-US" dirty="0" smtClean="0"/>
              <a:t>“Spicy Spirit” wins…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09600" y="2491235"/>
            <a:ext cx="7696200" cy="861565"/>
            <a:chOff x="609600" y="2491235"/>
            <a:chExt cx="7696200" cy="861565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259080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259080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971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557269" y="2491235"/>
                  <a:ext cx="36919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("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𝑠𝑝𝑖𝑐𝑦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𝑠𝑝𝑖𝑟𝑖𝑡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", 231632)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69" y="2491235"/>
                  <a:ext cx="3691908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609600" y="4419600"/>
            <a:ext cx="7696200" cy="1219200"/>
            <a:chOff x="609600" y="4419600"/>
            <a:chExt cx="7696200" cy="1219200"/>
          </a:xfrm>
        </p:grpSpPr>
        <p:sp>
          <p:nvSpPr>
            <p:cNvPr id="11" name="Rounded Rectangle 10"/>
            <p:cNvSpPr/>
            <p:nvPr/>
          </p:nvSpPr>
          <p:spPr>
            <a:xfrm>
              <a:off x="609600" y="45191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77000" y="45191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14600" y="49001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766670" y="4419600"/>
                  <a:ext cx="127310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231632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6670" y="4419600"/>
                  <a:ext cx="1273104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4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2514600" y="5638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15054" y="5105400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$$$</a:t>
              </a:r>
              <a:endParaRPr lang="en-US" sz="2800" b="1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3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Surprises with hash functions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cheating player</a:t>
            </a:r>
          </a:p>
          <a:p>
            <a:endParaRPr lang="en-US" dirty="0"/>
          </a:p>
          <a:p>
            <a:endParaRPr lang="en-US" sz="1600" dirty="0" smtClean="0"/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Wallopping</a:t>
            </a:r>
            <a:r>
              <a:rPr lang="en-US" dirty="0" smtClean="0"/>
              <a:t> Waldo” wins…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4419600"/>
            <a:ext cx="7696200" cy="1219200"/>
            <a:chOff x="609600" y="4419600"/>
            <a:chExt cx="7696200" cy="1219200"/>
          </a:xfrm>
        </p:grpSpPr>
        <p:sp>
          <p:nvSpPr>
            <p:cNvPr id="11" name="Rounded Rectangle 10"/>
            <p:cNvSpPr/>
            <p:nvPr/>
          </p:nvSpPr>
          <p:spPr>
            <a:xfrm>
              <a:off x="609600" y="45191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77000" y="45191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14600" y="49001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755444" y="4419600"/>
                  <a:ext cx="32955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en-US" sz="2400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𝑤𝑎𝑙𝑙𝑜𝑝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5444" y="4419600"/>
                  <a:ext cx="3295582" cy="461665"/>
                </a:xfrm>
                <a:prstGeom prst="rect">
                  <a:avLst/>
                </a:prstGeom>
                <a:blipFill>
                  <a:blip r:embed="rId2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2514600" y="5638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15054" y="5105400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$$$</a:t>
              </a:r>
              <a:endParaRPr lang="en-US" sz="2800" b="1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09600" y="2510135"/>
            <a:ext cx="7696200" cy="932780"/>
            <a:chOff x="609600" y="2510135"/>
            <a:chExt cx="7696200" cy="932780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259080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259080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971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542798" y="2981250"/>
                  <a:ext cx="17208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Some fake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798" y="2981250"/>
                  <a:ext cx="1720856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4965" t="-10526" r="-35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557269" y="2510135"/>
                  <a:ext cx="36919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("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𝑠𝑝𝑖𝑐𝑦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𝑠𝑝𝑖𝑟𝑖𝑡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", 231632)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69" y="2510135"/>
                  <a:ext cx="3691908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 flipV="1">
              <a:off x="2557269" y="2667000"/>
              <a:ext cx="3614931" cy="190135"/>
            </a:xfrm>
            <a:prstGeom prst="line">
              <a:avLst/>
            </a:prstGeom>
            <a:ln w="571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19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Surprises with hash functions (</a:t>
            </a:r>
            <a:r>
              <a:rPr lang="en-US" dirty="0" smtClean="0"/>
              <a:t>III)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926454"/>
                <a:ext cx="8229600" cy="347434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Classical crypto: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is collision-resistant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(infeasible to find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b="1" dirty="0" smtClean="0"/>
                  <a:t>Consequence: </a:t>
                </a:r>
                <a:r>
                  <a:rPr lang="en-US" dirty="0" smtClean="0"/>
                  <a:t>Can open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to one horse only.</a:t>
                </a:r>
              </a:p>
              <a:p>
                <a:pPr marL="0" indent="0">
                  <a:buNone/>
                </a:pPr>
                <a:endParaRPr lang="en-US" sz="2200" b="1" dirty="0"/>
              </a:p>
              <a:p>
                <a:pPr marL="0" indent="0">
                  <a:buNone/>
                </a:pPr>
                <a:r>
                  <a:rPr lang="en-US" b="1" dirty="0" smtClean="0"/>
                  <a:t>Surprise:</a:t>
                </a:r>
                <a:r>
                  <a:rPr lang="en-US" dirty="0" smtClean="0"/>
                  <a:t> Does not hold for quantum </a:t>
                </a:r>
                <a:r>
                  <a:rPr lang="en-US" dirty="0" err="1" smtClean="0"/>
                  <a:t>adv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might be coll.-res., and attack still works)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926454"/>
                <a:ext cx="8229600" cy="3474346"/>
              </a:xfrm>
              <a:blipFill>
                <a:blip r:embed="rId2"/>
                <a:stretch>
                  <a:fillRect l="-1852" t="-3509" b="-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699765"/>
            <a:ext cx="16764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Player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77000" y="1699765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Bookie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2080765"/>
            <a:ext cx="38100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5444" y="1600200"/>
                <a:ext cx="32955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𝑤𝑎𝑙𝑙𝑜𝑝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444" y="1600200"/>
                <a:ext cx="3295582" cy="461665"/>
              </a:xfrm>
              <a:prstGeom prst="rect">
                <a:avLst/>
              </a:prstGeom>
              <a:blipFill>
                <a:blip r:embed="rId3"/>
                <a:stretch>
                  <a:fillRect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Surprises with hash functions (</a:t>
            </a:r>
            <a:r>
              <a:rPr lang="en-US" dirty="0" smtClean="0"/>
              <a:t>IV)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09600" y="1524000"/>
            <a:ext cx="7696200" cy="3304430"/>
            <a:chOff x="609600" y="1524000"/>
            <a:chExt cx="7696200" cy="3304430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16235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16235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0045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542798" y="1524000"/>
                  <a:ext cx="17208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Some fake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798" y="1524000"/>
                  <a:ext cx="1720856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4965" t="-10526" r="-35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ounded Rectangle 8"/>
            <p:cNvSpPr/>
            <p:nvPr/>
          </p:nvSpPr>
          <p:spPr>
            <a:xfrm>
              <a:off x="609600" y="355193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77000" y="355193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514600" y="393293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755444" y="3452365"/>
                  <a:ext cx="32955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en-US" sz="2400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𝑤𝑎𝑙𝑙𝑜𝑝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5444" y="3452365"/>
                  <a:ext cx="3295582" cy="461665"/>
                </a:xfrm>
                <a:prstGeom prst="rect">
                  <a:avLst/>
                </a:prstGeom>
                <a:blipFill>
                  <a:blip r:embed="rId4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>
              <a:off x="1447800" y="2537965"/>
              <a:ext cx="0" cy="9144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431164" y="2685900"/>
                  <a:ext cx="70243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1164" y="2685900"/>
                  <a:ext cx="702436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2609" r="-1739"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101519" y="4366765"/>
                  <a:ext cx="179408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a14:m>
                  <a:r>
                    <a:rPr lang="en-US" sz="2400" dirty="0" smtClean="0"/>
                    <a:t> used up!</a:t>
                  </a:r>
                  <a:endParaRPr lang="en-US" sz="24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519" y="4366765"/>
                  <a:ext cx="1794081" cy="461665"/>
                </a:xfrm>
                <a:prstGeom prst="rect">
                  <a:avLst/>
                </a:prstGeom>
                <a:blipFill>
                  <a:blip r:embed="rId6"/>
                  <a:stretch>
                    <a:fillRect l="-3061" t="-10526" r="-4082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Strengthening of “collision-resistance”</a:t>
                </a:r>
                <a:br>
                  <a:rPr lang="en-US" dirty="0" smtClean="0"/>
                </a:br>
                <a:r>
                  <a:rPr lang="en-US" dirty="0" smtClean="0"/>
                  <a:t>for quantum setting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</a:t>
                </a:r>
                <a:r>
                  <a:rPr lang="en-US" dirty="0" smtClean="0"/>
                  <a:t>outputs messages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  <a:blipFill>
                <a:blip r:embed="rId3"/>
                <a:stretch>
                  <a:fillRect l="-1852" t="-1650" b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72647" y="4271699"/>
            <a:ext cx="3642153" cy="865944"/>
            <a:chOff x="472647" y="4271699"/>
            <a:chExt cx="3642153" cy="865944"/>
          </a:xfrm>
        </p:grpSpPr>
        <p:sp>
          <p:nvSpPr>
            <p:cNvPr id="5" name="Rounded Rectangle 4"/>
            <p:cNvSpPr/>
            <p:nvPr/>
          </p:nvSpPr>
          <p:spPr>
            <a:xfrm>
              <a:off x="472647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539447" y="4772519"/>
              <a:ext cx="15085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531806" y="4271699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1806" y="4271699"/>
                  <a:ext cx="817595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ounded Rectangle 10"/>
            <p:cNvSpPr/>
            <p:nvPr/>
          </p:nvSpPr>
          <p:spPr>
            <a:xfrm>
              <a:off x="30480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67200" y="4271699"/>
            <a:ext cx="4572000" cy="865944"/>
            <a:chOff x="4267200" y="4271699"/>
            <a:chExt cx="4572000" cy="865944"/>
          </a:xfrm>
        </p:grpSpPr>
        <p:sp>
          <p:nvSpPr>
            <p:cNvPr id="15" name="Rounded Rectangle 14"/>
            <p:cNvSpPr/>
            <p:nvPr/>
          </p:nvSpPr>
          <p:spPr>
            <a:xfrm>
              <a:off x="49530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019800" y="4772519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012159" y="4271699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2159" y="4271699"/>
                  <a:ext cx="817595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7724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4514943"/>
              <a:ext cx="5517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or</a:t>
              </a:r>
              <a:endParaRPr lang="en-US" sz="32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 rot="19143404">
                  <a:off x="6231501" y="4508328"/>
                  <a:ext cx="1832874" cy="400110"/>
                </a:xfrm>
                <a:prstGeom prst="rect">
                  <a:avLst/>
                </a:prstGeom>
                <a:solidFill>
                  <a:schemeClr val="bg2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Measure 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143404">
                  <a:off x="6231501" y="4508328"/>
                  <a:ext cx="1832874" cy="400110"/>
                </a:xfrm>
                <a:prstGeom prst="rect">
                  <a:avLst/>
                </a:prstGeom>
                <a:blipFill>
                  <a:blip r:embed="rId6"/>
                  <a:stretch>
                    <a:fillRect l="-4059" r="-2952"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8830014">
                <a:off x="1807480" y="4500047"/>
                <a:ext cx="1475404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Measure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30014">
                <a:off x="1807480" y="4500047"/>
                <a:ext cx="1475404" cy="400110"/>
              </a:xfrm>
              <a:prstGeom prst="rect">
                <a:avLst/>
              </a:prstGeom>
              <a:blipFill>
                <a:blip r:embed="rId7"/>
                <a:stretch>
                  <a:fillRect l="-5116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457200" y="2667000"/>
            <a:ext cx="8305800" cy="0"/>
          </a:xfrm>
          <a:prstGeom prst="line">
            <a:avLst/>
          </a:prstGeom>
          <a:ln w="635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3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Post-quantum hashes?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Question:</a:t>
            </a:r>
          </a:p>
          <a:p>
            <a:pPr marL="0" indent="0" algn="ctr">
              <a:buNone/>
            </a:pPr>
            <a:r>
              <a:rPr lang="en-US" dirty="0" smtClean="0"/>
              <a:t>Are existing hashes post-quantum secure?</a:t>
            </a:r>
          </a:p>
          <a:p>
            <a:pPr marL="0" indent="0" algn="r">
              <a:buNone/>
            </a:pPr>
            <a:r>
              <a:rPr lang="en-US" dirty="0" smtClean="0"/>
              <a:t>(E.g., SHA2, SHA3, etc.)</a:t>
            </a:r>
          </a:p>
          <a:p>
            <a:pPr marL="0" indent="0" algn="r">
              <a:buNone/>
            </a:pPr>
            <a:endParaRPr lang="en-US" dirty="0" smtClean="0"/>
          </a:p>
          <a:p>
            <a:r>
              <a:rPr lang="en-US" dirty="0" smtClean="0"/>
              <a:t>Collision-resistance?</a:t>
            </a:r>
          </a:p>
          <a:p>
            <a:r>
              <a:rPr lang="en-US" dirty="0" smtClean="0"/>
              <a:t>Collapsing?</a:t>
            </a:r>
          </a:p>
          <a:p>
            <a:r>
              <a:rPr lang="en-US" dirty="0" smtClean="0"/>
              <a:t>PRG/PRF?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Post-quantum secure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419600" y="4038600"/>
            <a:ext cx="1733076" cy="1143000"/>
            <a:chOff x="4419600" y="4038600"/>
            <a:chExt cx="1733076" cy="1143000"/>
          </a:xfrm>
        </p:grpSpPr>
        <p:sp>
          <p:nvSpPr>
            <p:cNvPr id="6" name="Right Brace 5"/>
            <p:cNvSpPr/>
            <p:nvPr/>
          </p:nvSpPr>
          <p:spPr>
            <a:xfrm>
              <a:off x="4419600" y="4038600"/>
              <a:ext cx="228600" cy="1143000"/>
            </a:xfrm>
            <a:prstGeom prst="rightBrac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24400" y="4353910"/>
              <a:ext cx="14282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This talk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420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11070</TotalTime>
  <Words>918</Words>
  <Application>Microsoft Office PowerPoint</Application>
  <PresentationFormat>On-screen Show (4:3)</PresentationFormat>
  <Paragraphs>343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Unicode MS</vt:lpstr>
      <vt:lpstr>Calibri</vt:lpstr>
      <vt:lpstr>Cambria Math</vt:lpstr>
      <vt:lpstr>Wingdings</vt:lpstr>
      <vt:lpstr>Office Theme</vt:lpstr>
      <vt:lpstr>Post-quantum security of hash functions</vt:lpstr>
      <vt:lpstr>Hash functions</vt:lpstr>
      <vt:lpstr>Properties of hash functions</vt:lpstr>
      <vt:lpstr>Surprises with hash functions</vt:lpstr>
      <vt:lpstr>Surprises with hash functions (II)</vt:lpstr>
      <vt:lpstr>Surprises with hash functions (III)</vt:lpstr>
      <vt:lpstr>Surprises with hash functions (IV)</vt:lpstr>
      <vt:lpstr>Collapsing hash functions</vt:lpstr>
      <vt:lpstr>Post-quantum hashes?</vt:lpstr>
      <vt:lpstr>How are hashes constructed?</vt:lpstr>
      <vt:lpstr>Security of Merkle-Damgård</vt:lpstr>
      <vt:lpstr>Security of Merkle-Damgård (II)</vt:lpstr>
      <vt:lpstr>Security of Merkle-Damgård (III)</vt:lpstr>
      <vt:lpstr>Security of sponges</vt:lpstr>
      <vt:lpstr>Security of sponges (II)</vt:lpstr>
      <vt:lpstr>Security of sponges (III)</vt:lpstr>
      <vt:lpstr>Which sponges are post-quantum?</vt:lpstr>
      <vt:lpstr>Indifferentiability of sponges</vt:lpstr>
      <vt:lpstr>Indifferentiability:  “Definition”</vt:lpstr>
      <vt:lpstr>Quantum indifferentiability of sponge</vt:lpstr>
      <vt:lpstr>Main open problem</vt:lpstr>
      <vt:lpstr>PowerPoint Presentation</vt:lpstr>
      <vt:lpstr>PowerPoint Presentation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432</cp:revision>
  <dcterms:created xsi:type="dcterms:W3CDTF">2011-05-15T08:34:47Z</dcterms:created>
  <dcterms:modified xsi:type="dcterms:W3CDTF">2017-04-29T14:47:47Z</dcterms:modified>
</cp:coreProperties>
</file>